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62" r:id="rId4"/>
    <p:sldId id="263" r:id="rId5"/>
    <p:sldId id="264" r:id="rId6"/>
    <p:sldId id="265" r:id="rId7"/>
    <p:sldId id="259" r:id="rId8"/>
    <p:sldId id="260" r:id="rId9"/>
    <p:sldId id="261" r:id="rId10"/>
    <p:sldId id="266" r:id="rId11"/>
    <p:sldId id="267" r:id="rId12"/>
    <p:sldId id="279" r:id="rId13"/>
    <p:sldId id="274" r:id="rId14"/>
    <p:sldId id="275" r:id="rId15"/>
    <p:sldId id="281" r:id="rId16"/>
    <p:sldId id="282" r:id="rId17"/>
    <p:sldId id="278" r:id="rId18"/>
    <p:sldId id="268" r:id="rId19"/>
    <p:sldId id="277" r:id="rId20"/>
    <p:sldId id="271" r:id="rId21"/>
    <p:sldId id="272"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94" autoAdjust="0"/>
    <p:restoredTop sz="94660"/>
  </p:normalViewPr>
  <p:slideViewPr>
    <p:cSldViewPr snapToGrid="0">
      <p:cViewPr varScale="1">
        <p:scale>
          <a:sx n="74" d="100"/>
          <a:sy n="74" d="100"/>
        </p:scale>
        <p:origin x="46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pPr/>
              <a:t>3/26/2020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B80C674-7DFC-42FE-B9CD-82963CDB1557}" type="datetimeFigureOut">
              <a:rPr lang="en-US" dirty="0"/>
              <a:pPr/>
              <a:t>3/26/2020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076456F-F47D-4F25-8053-2A695DA0CA7D}" type="datetimeFigureOut">
              <a:rPr lang="en-US" dirty="0"/>
              <a:pPr/>
              <a:t>3/26/2020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D6C7379-69CC-4837-9905-BEBA22830C8A}" type="datetimeFigureOut">
              <a:rPr lang="en-US" dirty="0"/>
              <a:pPr/>
              <a:t>3/26/2020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9EB8B7E-8AEE-4F10-BFEE-C999AD004D36}" type="datetimeFigureOut">
              <a:rPr lang="en-US" dirty="0"/>
              <a:pPr/>
              <a:t>3/26/2020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8668F3F9-58BC-440B-B37B-805B9055EF92}" type="datetimeFigureOut">
              <a:rPr lang="en-US" dirty="0"/>
              <a:pPr/>
              <a:t>3/26/2020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0D5A53AF-48EA-489D-8260-9DCAB666386A}" type="datetimeFigureOut">
              <a:rPr lang="en-US" dirty="0"/>
              <a:pPr/>
              <a:t>3/26/2020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pPr/>
              <a:t>3/26/2020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pPr/>
              <a:t>3/26/2020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pPr/>
              <a:t>3/26/2020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pPr/>
              <a:t>3/26/2020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pPr/>
              <a:t>3/26/2020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pPr/>
              <a:t>3/26/2020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pPr/>
              <a:t>3/26/2020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pPr/>
              <a:t>3/26/2020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7D1BD23-6E54-4D9D-AD88-A2813C73CC25}" type="datetimeFigureOut">
              <a:rPr lang="en-US" dirty="0"/>
              <a:pPr/>
              <a:t>3/26/2020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471A834-4F3C-4AF9-9C74-05EC35A0F292}" type="datetimeFigureOut">
              <a:rPr lang="en-US" dirty="0"/>
              <a:pPr/>
              <a:t>3/26/2020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pPr/>
              <a:t>3/26/2020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4.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earchcio-midmarket.techtarget.com/definition/operating-system" TargetMode="External"/><Relationship Id="rId2" Type="http://schemas.openxmlformats.org/officeDocument/2006/relationships/hyperlink" Target="http://searchwinit.techtarget.com/definition/Windows-NT"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Storage Devices</a:t>
            </a:r>
            <a:endParaRPr lang="en-US" dirty="0"/>
          </a:p>
        </p:txBody>
      </p:sp>
      <p:sp>
        <p:nvSpPr>
          <p:cNvPr id="3" name="Subtitle 2"/>
          <p:cNvSpPr>
            <a:spLocks noGrp="1"/>
          </p:cNvSpPr>
          <p:nvPr>
            <p:ph type="subTitle" idx="1"/>
          </p:nvPr>
        </p:nvSpPr>
        <p:spPr/>
        <p:txBody>
          <a:bodyPr/>
          <a:lstStyle/>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312" y="0"/>
            <a:ext cx="7424057" cy="4454434"/>
          </a:xfrm>
          <a:prstGeom prst="rect">
            <a:avLst/>
          </a:prstGeom>
        </p:spPr>
      </p:pic>
    </p:spTree>
    <p:extLst>
      <p:ext uri="{BB962C8B-B14F-4D97-AF65-F5344CB8AC3E}">
        <p14:creationId xmlns:p14="http://schemas.microsoft.com/office/powerpoint/2010/main" val="554862975"/>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latin typeface="Aharoni" pitchFamily="2" charset="-79"/>
                <a:cs typeface="Aharoni" pitchFamily="2" charset="-79"/>
              </a:rPr>
              <a:t>Hard disk</a:t>
            </a:r>
          </a:p>
        </p:txBody>
      </p:sp>
      <p:sp>
        <p:nvSpPr>
          <p:cNvPr id="3" name="Content Placeholder 2"/>
          <p:cNvSpPr>
            <a:spLocks noGrp="1"/>
          </p:cNvSpPr>
          <p:nvPr>
            <p:ph idx="1"/>
          </p:nvPr>
        </p:nvSpPr>
        <p:spPr/>
        <p:txBody>
          <a:bodyPr/>
          <a:lstStyle/>
          <a:p>
            <a:pPr marL="0" indent="0">
              <a:buNone/>
            </a:pPr>
            <a:r>
              <a:rPr lang="en-US" dirty="0" smtClean="0">
                <a:latin typeface="Cooper Black" pitchFamily="18" charset="0"/>
              </a:rPr>
              <a:t>A hard disk is a secondary storage devices,  which is made of one or more </a:t>
            </a:r>
            <a:r>
              <a:rPr lang="en-US" dirty="0" smtClean="0">
                <a:solidFill>
                  <a:schemeClr val="accent5"/>
                </a:solidFill>
                <a:latin typeface="Cooper Black" pitchFamily="18" charset="0"/>
              </a:rPr>
              <a:t>aluminum</a:t>
            </a:r>
            <a:r>
              <a:rPr lang="en-US" dirty="0" smtClean="0">
                <a:latin typeface="Cooper Black" pitchFamily="18" charset="0"/>
              </a:rPr>
              <a:t> or </a:t>
            </a:r>
            <a:r>
              <a:rPr lang="en-US" dirty="0" smtClean="0">
                <a:solidFill>
                  <a:schemeClr val="accent5"/>
                </a:solidFill>
                <a:latin typeface="Cooper Black" pitchFamily="18" charset="0"/>
              </a:rPr>
              <a:t>glass platters</a:t>
            </a:r>
            <a:r>
              <a:rPr lang="en-US" dirty="0" smtClean="0">
                <a:latin typeface="Cooper Black" pitchFamily="18" charset="0"/>
              </a:rPr>
              <a:t>, coated with a </a:t>
            </a:r>
            <a:r>
              <a:rPr lang="en-US" dirty="0" smtClean="0">
                <a:solidFill>
                  <a:schemeClr val="accent5"/>
                </a:solidFill>
                <a:latin typeface="Cooper Black" pitchFamily="18" charset="0"/>
              </a:rPr>
              <a:t>ferromagnetic material</a:t>
            </a:r>
            <a:r>
              <a:rPr lang="en-US" dirty="0" smtClean="0">
                <a:latin typeface="Cooper Black" pitchFamily="18" charset="0"/>
              </a:rPr>
              <a:t>.</a:t>
            </a:r>
            <a:r>
              <a:rPr lang="en-US" dirty="0" smtClean="0"/>
              <a:t> </a:t>
            </a:r>
            <a:r>
              <a:rPr lang="en-US" dirty="0" smtClean="0">
                <a:latin typeface="Cooper Black" pitchFamily="18" charset="0"/>
              </a:rPr>
              <a:t>hard disk drive that stores and provides relatively quick access to large amounts of data.</a:t>
            </a:r>
          </a:p>
        </p:txBody>
      </p:sp>
      <p:pic>
        <p:nvPicPr>
          <p:cNvPr id="1026" name="Picture 2" descr="C:\Users\MY\Desktop\220px-Laptop-hard-drive-exposed.jpg"/>
          <p:cNvPicPr>
            <a:picLocks noChangeAspect="1" noChangeArrowheads="1"/>
          </p:cNvPicPr>
          <p:nvPr/>
        </p:nvPicPr>
        <p:blipFill>
          <a:blip r:embed="rId2"/>
          <a:srcRect/>
          <a:stretch>
            <a:fillRect/>
          </a:stretch>
        </p:blipFill>
        <p:spPr bwMode="auto">
          <a:xfrm>
            <a:off x="1117963" y="3840479"/>
            <a:ext cx="3592286" cy="2743200"/>
          </a:xfrm>
          <a:prstGeom prst="rect">
            <a:avLst/>
          </a:prstGeom>
          <a:noFill/>
        </p:spPr>
      </p:pic>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latin typeface="Aharoni" pitchFamily="2" charset="-79"/>
                <a:cs typeface="Aharoni" pitchFamily="2" charset="-79"/>
              </a:rPr>
              <a:t>History of hard disk drives</a:t>
            </a:r>
          </a:p>
        </p:txBody>
      </p:sp>
      <p:sp>
        <p:nvSpPr>
          <p:cNvPr id="3" name="Content Placeholder 2"/>
          <p:cNvSpPr>
            <a:spLocks noGrp="1"/>
          </p:cNvSpPr>
          <p:nvPr>
            <p:ph idx="1"/>
          </p:nvPr>
        </p:nvSpPr>
        <p:spPr/>
        <p:txBody>
          <a:bodyPr>
            <a:normAutofit/>
          </a:bodyPr>
          <a:lstStyle/>
          <a:p>
            <a:r>
              <a:rPr lang="en-US" dirty="0" smtClean="0">
                <a:latin typeface="Cooper Black" pitchFamily="18" charset="0"/>
              </a:rPr>
              <a:t>The hard disk was created in </a:t>
            </a:r>
            <a:r>
              <a:rPr lang="en-US" dirty="0" smtClean="0">
                <a:solidFill>
                  <a:schemeClr val="accent5"/>
                </a:solidFill>
                <a:latin typeface="Cooper Black" pitchFamily="18" charset="0"/>
              </a:rPr>
              <a:t>1953</a:t>
            </a:r>
            <a:r>
              <a:rPr lang="en-US" dirty="0" smtClean="0">
                <a:latin typeface="Cooper Black" pitchFamily="18" charset="0"/>
              </a:rPr>
              <a:t> by engineers at </a:t>
            </a:r>
            <a:r>
              <a:rPr lang="en-US" dirty="0" smtClean="0">
                <a:solidFill>
                  <a:schemeClr val="accent5"/>
                </a:solidFill>
                <a:latin typeface="Cooper Black" pitchFamily="18" charset="0"/>
              </a:rPr>
              <a:t>IBM</a:t>
            </a:r>
            <a:r>
              <a:rPr lang="en-US" dirty="0" smtClean="0">
                <a:latin typeface="Cooper Black" pitchFamily="18" charset="0"/>
              </a:rPr>
              <a:t> who wanted to find a way to provide random access to high capacities of data at a low cost. The disk drives developed were the size of refrigerators, could store </a:t>
            </a:r>
            <a:r>
              <a:rPr lang="en-US" dirty="0" smtClean="0">
                <a:solidFill>
                  <a:schemeClr val="accent5"/>
                </a:solidFill>
                <a:latin typeface="Cooper Black" pitchFamily="18" charset="0"/>
              </a:rPr>
              <a:t>3.75</a:t>
            </a:r>
            <a:r>
              <a:rPr lang="en-US" dirty="0" smtClean="0">
                <a:latin typeface="Cooper Black" pitchFamily="18" charset="0"/>
              </a:rPr>
              <a:t> megabytes of data and began </a:t>
            </a:r>
            <a:r>
              <a:rPr lang="en-US" dirty="0" smtClean="0">
                <a:solidFill>
                  <a:schemeClr val="accent5"/>
                </a:solidFill>
                <a:latin typeface="Cooper Black" pitchFamily="18" charset="0"/>
              </a:rPr>
              <a:t>shipping in 1956.</a:t>
            </a:r>
          </a:p>
        </p:txBody>
      </p:sp>
      <p:pic>
        <p:nvPicPr>
          <p:cNvPr id="1026" name="Picture 2" descr="C:\Users\MY\Desktop\New folder\images.jpg"/>
          <p:cNvPicPr>
            <a:picLocks noChangeAspect="1" noChangeArrowheads="1"/>
          </p:cNvPicPr>
          <p:nvPr/>
        </p:nvPicPr>
        <p:blipFill>
          <a:blip r:embed="rId2"/>
          <a:srcRect/>
          <a:stretch>
            <a:fillRect/>
          </a:stretch>
        </p:blipFill>
        <p:spPr bwMode="auto">
          <a:xfrm>
            <a:off x="2682511" y="4140927"/>
            <a:ext cx="2500607" cy="2297566"/>
          </a:xfrm>
          <a:prstGeom prst="rect">
            <a:avLst/>
          </a:prstGeom>
          <a:noFill/>
        </p:spPr>
      </p:pic>
    </p:spTree>
  </p:cSld>
  <p:clrMapOvr>
    <a:masterClrMapping/>
  </p:clrMapOvr>
  <p:transition spd="slow">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latin typeface="Aharoni" pitchFamily="2" charset="-79"/>
                <a:cs typeface="Aharoni" pitchFamily="2" charset="-79"/>
              </a:rPr>
              <a:t>How a hard disk work?</a:t>
            </a:r>
          </a:p>
        </p:txBody>
      </p:sp>
      <p:sp>
        <p:nvSpPr>
          <p:cNvPr id="3" name="Content Placeholder 2"/>
          <p:cNvSpPr>
            <a:spLocks noGrp="1"/>
          </p:cNvSpPr>
          <p:nvPr>
            <p:ph idx="1"/>
          </p:nvPr>
        </p:nvSpPr>
        <p:spPr/>
        <p:txBody>
          <a:bodyPr>
            <a:normAutofit/>
          </a:bodyPr>
          <a:lstStyle/>
          <a:p>
            <a:pPr algn="just">
              <a:buNone/>
            </a:pPr>
            <a:r>
              <a:rPr lang="en-US" dirty="0" smtClean="0">
                <a:latin typeface="Cooper Black" pitchFamily="18" charset="0"/>
              </a:rPr>
              <a:t>Hard disk drives consist of a series of metal platters coated with magnetic material. Moving arms with magnetic heads move over the platters, reading and writing data to the platters by changing the magnetization on the film of material to represent binary data bits.</a:t>
            </a:r>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a:latin typeface="Aharoni" pitchFamily="2" charset="-79"/>
                <a:cs typeface="Aharoni" pitchFamily="2" charset="-79"/>
              </a:rPr>
              <a:t>Type of  interfacing in HDD</a:t>
            </a:r>
          </a:p>
        </p:txBody>
      </p:sp>
      <p:sp>
        <p:nvSpPr>
          <p:cNvPr id="3" name="Content Placeholder 2"/>
          <p:cNvSpPr>
            <a:spLocks noGrp="1"/>
          </p:cNvSpPr>
          <p:nvPr>
            <p:ph idx="1"/>
          </p:nvPr>
        </p:nvSpPr>
        <p:spPr/>
        <p:txBody>
          <a:bodyPr/>
          <a:lstStyle/>
          <a:p>
            <a:pPr marL="0" indent="0">
              <a:buNone/>
            </a:pPr>
            <a:r>
              <a:rPr lang="en-US" dirty="0">
                <a:latin typeface="Cooper Black" pitchFamily="18" charset="0"/>
              </a:rPr>
              <a:t>There are three types of interfacing in hard disk.</a:t>
            </a:r>
          </a:p>
          <a:p>
            <a:r>
              <a:rPr lang="en-US" dirty="0">
                <a:latin typeface="Cooper Black" pitchFamily="18" charset="0"/>
              </a:rPr>
              <a:t>IDE</a:t>
            </a:r>
          </a:p>
          <a:p>
            <a:r>
              <a:rPr lang="en-US" dirty="0">
                <a:latin typeface="Cooper Black" pitchFamily="18" charset="0"/>
              </a:rPr>
              <a:t>SATA</a:t>
            </a:r>
          </a:p>
          <a:p>
            <a:r>
              <a:rPr lang="en-US" dirty="0">
                <a:latin typeface="Cooper Black" pitchFamily="18" charset="0"/>
              </a:rPr>
              <a:t>SCSI</a:t>
            </a:r>
          </a:p>
          <a:p>
            <a:pPr marL="0" indent="0">
              <a:buNone/>
            </a:pPr>
            <a:endParaRPr lang="en-US" dirty="0">
              <a:latin typeface="Cooper Black" pitchFamily="18" charset="0"/>
            </a:endParaRPr>
          </a:p>
          <a:p>
            <a:endParaRPr lang="en-US" dirty="0"/>
          </a:p>
        </p:txBody>
      </p:sp>
    </p:spTree>
    <p:extLst>
      <p:ext uri="{BB962C8B-B14F-4D97-AF65-F5344CB8AC3E}">
        <p14:creationId xmlns:p14="http://schemas.microsoft.com/office/powerpoint/2010/main" val="4254877123"/>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latin typeface="Aharoni" pitchFamily="2" charset="-79"/>
                <a:cs typeface="Aharoni" pitchFamily="2" charset="-79"/>
              </a:rPr>
              <a:t>Type of  interfacing in HDD</a:t>
            </a:r>
            <a:endParaRPr lang="en-US" dirty="0"/>
          </a:p>
        </p:txBody>
      </p:sp>
      <p:sp>
        <p:nvSpPr>
          <p:cNvPr id="3" name="Text Placeholder 2"/>
          <p:cNvSpPr>
            <a:spLocks noGrp="1"/>
          </p:cNvSpPr>
          <p:nvPr>
            <p:ph type="body" idx="1"/>
          </p:nvPr>
        </p:nvSpPr>
        <p:spPr>
          <a:xfrm>
            <a:off x="1356798" y="2462212"/>
            <a:ext cx="2946866" cy="576262"/>
          </a:xfrm>
        </p:spPr>
        <p:txBody>
          <a:bodyPr/>
          <a:lstStyle/>
          <a:p>
            <a:r>
              <a:rPr lang="en-US" dirty="0" smtClean="0">
                <a:latin typeface="Cooper Black" pitchFamily="18" charset="0"/>
              </a:rPr>
              <a:t>IDE (</a:t>
            </a:r>
            <a:r>
              <a:rPr lang="en-US" dirty="0" smtClean="0">
                <a:solidFill>
                  <a:srgbClr val="FF0000"/>
                </a:solidFill>
                <a:latin typeface="Cooper Black" pitchFamily="18" charset="0"/>
              </a:rPr>
              <a:t>Integrated device electronics</a:t>
            </a:r>
            <a:r>
              <a:rPr lang="en-US" dirty="0" smtClean="0">
                <a:latin typeface="Cooper Black" pitchFamily="18" charset="0"/>
              </a:rPr>
              <a:t>)</a:t>
            </a:r>
            <a:endParaRPr lang="en-US" dirty="0">
              <a:latin typeface="Cooper Black" pitchFamily="18" charset="0"/>
            </a:endParaRPr>
          </a:p>
          <a:p>
            <a:endParaRPr lang="en-US" dirty="0"/>
          </a:p>
        </p:txBody>
      </p:sp>
      <p:sp>
        <p:nvSpPr>
          <p:cNvPr id="4" name="Text Placeholder 3"/>
          <p:cNvSpPr>
            <a:spLocks noGrp="1"/>
          </p:cNvSpPr>
          <p:nvPr>
            <p:ph type="body" sz="half" idx="15"/>
          </p:nvPr>
        </p:nvSpPr>
        <p:spPr>
          <a:xfrm>
            <a:off x="1356798" y="2819400"/>
            <a:ext cx="2927350" cy="3341688"/>
          </a:xfrm>
        </p:spPr>
        <p:txBody>
          <a:bodyPr/>
          <a:lstStyle/>
          <a:p>
            <a:pPr marL="342900" indent="-342900">
              <a:buFont typeface="Arial" panose="020B0604020202020204" pitchFamily="34" charset="0"/>
              <a:buChar char="•"/>
            </a:pPr>
            <a:r>
              <a:rPr lang="en-US" sz="2400" dirty="0">
                <a:latin typeface="Cooper Black" pitchFamily="18" charset="0"/>
              </a:rPr>
              <a:t>It has  </a:t>
            </a:r>
            <a:r>
              <a:rPr lang="en-US" sz="2400" dirty="0" smtClean="0">
                <a:latin typeface="Cooper Black" pitchFamily="18" charset="0"/>
              </a:rPr>
              <a:t>a 40 </a:t>
            </a:r>
            <a:r>
              <a:rPr lang="en-US" sz="2400" dirty="0">
                <a:latin typeface="Cooper Black" pitchFamily="18" charset="0"/>
              </a:rPr>
              <a:t>pin connector.</a:t>
            </a:r>
          </a:p>
          <a:p>
            <a:pPr marL="342900" indent="-342900">
              <a:buFont typeface="Arial" panose="020B0604020202020204" pitchFamily="34" charset="0"/>
              <a:buChar char="•"/>
            </a:pPr>
            <a:r>
              <a:rPr lang="en-US" sz="2400" dirty="0">
                <a:latin typeface="Cooper Black" pitchFamily="18" charset="0"/>
              </a:rPr>
              <a:t>Data transfer </a:t>
            </a:r>
            <a:r>
              <a:rPr lang="en-US" sz="2400" dirty="0" smtClean="0">
                <a:latin typeface="Cooper Black" pitchFamily="18" charset="0"/>
              </a:rPr>
              <a:t>rate </a:t>
            </a:r>
            <a:r>
              <a:rPr lang="en-US" sz="2400" dirty="0">
                <a:latin typeface="Cooper Black" pitchFamily="18" charset="0"/>
              </a:rPr>
              <a:t>is 133mbbs</a:t>
            </a:r>
            <a:r>
              <a:rPr lang="en-US" dirty="0" smtClean="0"/>
              <a:t>.</a:t>
            </a:r>
          </a:p>
          <a:p>
            <a:endParaRPr lang="en-US" dirty="0"/>
          </a:p>
        </p:txBody>
      </p:sp>
      <p:sp>
        <p:nvSpPr>
          <p:cNvPr id="5" name="Text Placeholder 4"/>
          <p:cNvSpPr>
            <a:spLocks noGrp="1"/>
          </p:cNvSpPr>
          <p:nvPr>
            <p:ph type="body" sz="quarter" idx="3"/>
          </p:nvPr>
        </p:nvSpPr>
        <p:spPr>
          <a:xfrm>
            <a:off x="4639305" y="2571750"/>
            <a:ext cx="2936241" cy="576262"/>
          </a:xfrm>
        </p:spPr>
        <p:txBody>
          <a:bodyPr/>
          <a:lstStyle/>
          <a:p>
            <a:r>
              <a:rPr lang="en-US" dirty="0" smtClean="0">
                <a:latin typeface="Cooper Black" pitchFamily="18" charset="0"/>
              </a:rPr>
              <a:t>SATA ( </a:t>
            </a:r>
            <a:r>
              <a:rPr lang="en-US" dirty="0" smtClean="0">
                <a:solidFill>
                  <a:srgbClr val="FF0000"/>
                </a:solidFill>
                <a:latin typeface="Cooper Black" pitchFamily="18" charset="0"/>
              </a:rPr>
              <a:t>serial Advance technology Attachment</a:t>
            </a:r>
            <a:r>
              <a:rPr lang="en-US" dirty="0" smtClean="0">
                <a:latin typeface="Cooper Black" pitchFamily="18" charset="0"/>
              </a:rPr>
              <a:t>)</a:t>
            </a:r>
            <a:endParaRPr lang="en-US" dirty="0">
              <a:latin typeface="Cooper Black" pitchFamily="18" charset="0"/>
            </a:endParaRPr>
          </a:p>
          <a:p>
            <a:endParaRPr lang="en-US" dirty="0"/>
          </a:p>
        </p:txBody>
      </p:sp>
      <p:sp>
        <p:nvSpPr>
          <p:cNvPr id="6" name="Text Placeholder 5"/>
          <p:cNvSpPr>
            <a:spLocks noGrp="1"/>
          </p:cNvSpPr>
          <p:nvPr>
            <p:ph type="body" sz="half" idx="16"/>
          </p:nvPr>
        </p:nvSpPr>
        <p:spPr>
          <a:xfrm>
            <a:off x="4577441" y="2819400"/>
            <a:ext cx="2946794" cy="3341688"/>
          </a:xfrm>
        </p:spPr>
        <p:txBody>
          <a:bodyPr/>
          <a:lstStyle/>
          <a:p>
            <a:pPr marL="285750" indent="-285750">
              <a:buFont typeface="Arial" panose="020B0604020202020204" pitchFamily="34" charset="0"/>
              <a:buChar char="•"/>
            </a:pPr>
            <a:r>
              <a:rPr lang="en-US" sz="2400" dirty="0">
                <a:latin typeface="Cooper Black" pitchFamily="18" charset="0"/>
              </a:rPr>
              <a:t>It has seven pin connector.</a:t>
            </a:r>
          </a:p>
          <a:p>
            <a:pPr marL="285750" indent="-285750">
              <a:buFont typeface="Arial" panose="020B0604020202020204" pitchFamily="34" charset="0"/>
              <a:buChar char="•"/>
            </a:pPr>
            <a:r>
              <a:rPr lang="en-US" sz="2400" dirty="0">
                <a:latin typeface="Cooper Black" pitchFamily="18" charset="0"/>
              </a:rPr>
              <a:t>Data  transfer rate is  300MB/s</a:t>
            </a:r>
          </a:p>
          <a:p>
            <a:endParaRPr lang="en-US" dirty="0"/>
          </a:p>
        </p:txBody>
      </p:sp>
      <p:sp>
        <p:nvSpPr>
          <p:cNvPr id="7" name="Text Placeholder 6"/>
          <p:cNvSpPr>
            <a:spLocks noGrp="1"/>
          </p:cNvSpPr>
          <p:nvPr>
            <p:ph type="body" sz="quarter" idx="13"/>
          </p:nvPr>
        </p:nvSpPr>
        <p:spPr>
          <a:xfrm>
            <a:off x="7911187" y="2531269"/>
            <a:ext cx="2932113" cy="576262"/>
          </a:xfrm>
        </p:spPr>
        <p:txBody>
          <a:bodyPr/>
          <a:lstStyle/>
          <a:p>
            <a:r>
              <a:rPr lang="en-US" dirty="0" smtClean="0">
                <a:latin typeface="Cooper Black" pitchFamily="18" charset="0"/>
              </a:rPr>
              <a:t>SCSI(</a:t>
            </a:r>
            <a:r>
              <a:rPr lang="en-US" dirty="0" smtClean="0">
                <a:solidFill>
                  <a:srgbClr val="FF0000"/>
                </a:solidFill>
                <a:latin typeface="Cooper Black" pitchFamily="18" charset="0"/>
              </a:rPr>
              <a:t>small computer system interface</a:t>
            </a:r>
            <a:r>
              <a:rPr lang="en-US" dirty="0" smtClean="0">
                <a:latin typeface="Cooper Black" pitchFamily="18" charset="0"/>
              </a:rPr>
              <a:t>)</a:t>
            </a:r>
            <a:endParaRPr lang="en-US" dirty="0">
              <a:latin typeface="Cooper Black" pitchFamily="18" charset="0"/>
            </a:endParaRPr>
          </a:p>
          <a:p>
            <a:endParaRPr lang="en-US" dirty="0"/>
          </a:p>
        </p:txBody>
      </p:sp>
      <p:sp>
        <p:nvSpPr>
          <p:cNvPr id="8" name="Text Placeholder 7"/>
          <p:cNvSpPr>
            <a:spLocks noGrp="1"/>
          </p:cNvSpPr>
          <p:nvPr>
            <p:ph type="body" sz="half" idx="17"/>
          </p:nvPr>
        </p:nvSpPr>
        <p:spPr>
          <a:xfrm>
            <a:off x="7829035" y="2819400"/>
            <a:ext cx="2932113" cy="3341688"/>
          </a:xfrm>
        </p:spPr>
        <p:txBody>
          <a:bodyPr/>
          <a:lstStyle/>
          <a:p>
            <a:pPr marL="285750" indent="-285750">
              <a:buFont typeface="Arial" panose="020B0604020202020204" pitchFamily="34" charset="0"/>
              <a:buChar char="•"/>
            </a:pPr>
            <a:r>
              <a:rPr lang="en-US" sz="2400" dirty="0">
                <a:latin typeface="Cooper Black" pitchFamily="18" charset="0"/>
              </a:rPr>
              <a:t>It has  </a:t>
            </a:r>
            <a:r>
              <a:rPr lang="en-US" sz="2400" dirty="0" smtClean="0">
                <a:latin typeface="Cooper Black" pitchFamily="18" charset="0"/>
              </a:rPr>
              <a:t>50 or 68 </a:t>
            </a:r>
            <a:r>
              <a:rPr lang="en-US" sz="2400" dirty="0">
                <a:latin typeface="Cooper Black" pitchFamily="18" charset="0"/>
              </a:rPr>
              <a:t>pin </a:t>
            </a:r>
            <a:r>
              <a:rPr lang="en-US" sz="2400" dirty="0" smtClean="0">
                <a:latin typeface="Cooper Black" pitchFamily="18" charset="0"/>
              </a:rPr>
              <a:t>connector.</a:t>
            </a:r>
            <a:endParaRPr lang="en-US" sz="2400" dirty="0">
              <a:latin typeface="Cooper Black" pitchFamily="18" charset="0"/>
            </a:endParaRPr>
          </a:p>
          <a:p>
            <a:pPr marL="285750" indent="-285750">
              <a:buFont typeface="Arial" panose="020B0604020202020204" pitchFamily="34" charset="0"/>
              <a:buChar char="•"/>
            </a:pPr>
            <a:r>
              <a:rPr lang="en-US" sz="2400" dirty="0">
                <a:latin typeface="Cooper Black" pitchFamily="18" charset="0"/>
              </a:rPr>
              <a:t>Data  transfer rate  is 600MB/s</a:t>
            </a:r>
          </a:p>
          <a:p>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6798" y="4658231"/>
            <a:ext cx="2686050" cy="1704975"/>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3754" y="4560888"/>
            <a:ext cx="2466975" cy="184785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83841" y="4510882"/>
            <a:ext cx="2743994" cy="2021409"/>
          </a:xfrm>
          <a:prstGeom prst="rect">
            <a:avLst/>
          </a:prstGeom>
        </p:spPr>
      </p:pic>
    </p:spTree>
    <p:extLst>
      <p:ext uri="{BB962C8B-B14F-4D97-AF65-F5344CB8AC3E}">
        <p14:creationId xmlns:p14="http://schemas.microsoft.com/office/powerpoint/2010/main" val="2261499334"/>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latin typeface="Aharoni" pitchFamily="2" charset="-79"/>
                <a:cs typeface="Aharoni" pitchFamily="2" charset="-79"/>
              </a:rPr>
              <a:t>File system in HDD</a:t>
            </a:r>
          </a:p>
        </p:txBody>
      </p:sp>
      <p:sp>
        <p:nvSpPr>
          <p:cNvPr id="3" name="Content Placeholder 2"/>
          <p:cNvSpPr>
            <a:spLocks noGrp="1"/>
          </p:cNvSpPr>
          <p:nvPr>
            <p:ph idx="1"/>
          </p:nvPr>
        </p:nvSpPr>
        <p:spPr/>
        <p:txBody>
          <a:bodyPr/>
          <a:lstStyle/>
          <a:p>
            <a:pPr>
              <a:buNone/>
            </a:pPr>
            <a:r>
              <a:rPr lang="en-US" sz="2400" dirty="0" smtClean="0">
                <a:latin typeface="Cooper Black" pitchFamily="18" charset="0"/>
              </a:rPr>
              <a:t>There are two types of file system in hard disk drive.</a:t>
            </a:r>
          </a:p>
          <a:p>
            <a:r>
              <a:rPr lang="en-US" sz="2400" dirty="0" smtClean="0">
                <a:solidFill>
                  <a:srgbClr val="FF0000"/>
                </a:solidFill>
                <a:latin typeface="Cooper Black" pitchFamily="18" charset="0"/>
              </a:rPr>
              <a:t>FAT( File Allocation Table)</a:t>
            </a:r>
          </a:p>
          <a:p>
            <a:r>
              <a:rPr lang="en-US" sz="2400" dirty="0" smtClean="0">
                <a:solidFill>
                  <a:srgbClr val="FF0000"/>
                </a:solidFill>
                <a:latin typeface="Cooper Black" pitchFamily="18" charset="0"/>
              </a:rPr>
              <a:t>NTFS(New technology file system)</a:t>
            </a:r>
          </a:p>
          <a:p>
            <a:pPr>
              <a:buNone/>
            </a:pPr>
            <a:r>
              <a:rPr lang="en-US" sz="3600" b="1" dirty="0" smtClean="0">
                <a:solidFill>
                  <a:srgbClr val="92D050"/>
                </a:solidFill>
              </a:rPr>
              <a:t>FAT( File Allocation Table)</a:t>
            </a:r>
          </a:p>
          <a:p>
            <a:pPr>
              <a:buNone/>
            </a:pPr>
            <a:r>
              <a:rPr lang="en-US" sz="2400" dirty="0" smtClean="0">
                <a:latin typeface="Cooper Black" pitchFamily="18" charset="0"/>
              </a:rPr>
              <a:t>A file allocation table (FAT) is a file system developed for hard drives that originally used 12 or 16 bits for each cluster entry into the file allocation table. It is used by the operating system (OS) to manage files on hard drives.</a:t>
            </a:r>
          </a:p>
          <a:p>
            <a:pPr>
              <a:buNone/>
            </a:pPr>
            <a:endParaRPr lang="en-US" dirty="0" smtClean="0"/>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sz="3600" b="1" dirty="0" smtClean="0">
                <a:solidFill>
                  <a:srgbClr val="92D050"/>
                </a:solidFill>
              </a:rPr>
              <a:t>NTFS(New technology file system)</a:t>
            </a:r>
          </a:p>
          <a:p>
            <a:pPr>
              <a:buNone/>
            </a:pPr>
            <a:r>
              <a:rPr lang="en-US" sz="2400" dirty="0" smtClean="0">
                <a:latin typeface="Cooper Black" pitchFamily="18" charset="0"/>
              </a:rPr>
              <a:t>NTFS  is the file system that the </a:t>
            </a:r>
            <a:r>
              <a:rPr lang="en-US" sz="2400" dirty="0" smtClean="0">
                <a:latin typeface="Cooper Black" pitchFamily="18" charset="0"/>
                <a:hlinkClick r:id="rId2"/>
              </a:rPr>
              <a:t>Windows NT</a:t>
            </a:r>
            <a:r>
              <a:rPr lang="en-US" sz="2400" dirty="0" smtClean="0">
                <a:latin typeface="Cooper Black" pitchFamily="18" charset="0"/>
              </a:rPr>
              <a:t> </a:t>
            </a:r>
            <a:r>
              <a:rPr lang="en-US" sz="2400" dirty="0" smtClean="0">
                <a:latin typeface="Cooper Black" pitchFamily="18" charset="0"/>
                <a:hlinkClick r:id="rId3"/>
              </a:rPr>
              <a:t>operating system</a:t>
            </a:r>
            <a:r>
              <a:rPr lang="en-US" sz="2400" dirty="0" smtClean="0">
                <a:latin typeface="Cooper Black" pitchFamily="18" charset="0"/>
              </a:rPr>
              <a:t> uses for storing and retrieving files on a hard disk. NTFS offers a number of improvements over FAT in terms of performance, extendibility, and security</a:t>
            </a:r>
            <a:r>
              <a:rPr lang="en-US" dirty="0" smtClean="0"/>
              <a:t>.</a:t>
            </a:r>
            <a:endParaRPr lang="en-US" dirty="0"/>
          </a:p>
        </p:txBody>
      </p:sp>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latin typeface="Aharoni" pitchFamily="2" charset="-79"/>
                <a:cs typeface="Aharoni" pitchFamily="2" charset="-79"/>
              </a:rPr>
              <a:t>Different b/w FAT &amp; NTFS</a:t>
            </a:r>
            <a:endParaRPr lang="en-US" i="1" dirty="0">
              <a:latin typeface="Aharoni" pitchFamily="2" charset="-79"/>
              <a:cs typeface="Aharoni" pitchFamily="2" charset="-79"/>
            </a:endParaRPr>
          </a:p>
        </p:txBody>
      </p:sp>
      <p:sp>
        <p:nvSpPr>
          <p:cNvPr id="3" name="Text Placeholder 2"/>
          <p:cNvSpPr>
            <a:spLocks noGrp="1"/>
          </p:cNvSpPr>
          <p:nvPr>
            <p:ph type="body" idx="1"/>
          </p:nvPr>
        </p:nvSpPr>
        <p:spPr/>
        <p:txBody>
          <a:bodyPr/>
          <a:lstStyle/>
          <a:p>
            <a:r>
              <a:rPr lang="en-US" sz="3200" dirty="0"/>
              <a:t>FAT (</a:t>
            </a:r>
            <a:r>
              <a:rPr lang="en-US" sz="3200" dirty="0">
                <a:solidFill>
                  <a:srgbClr val="FF0000"/>
                </a:solidFill>
              </a:rPr>
              <a:t>File Allocation Table</a:t>
            </a:r>
            <a:r>
              <a:rPr lang="en-US" dirty="0"/>
              <a:t>)</a:t>
            </a:r>
          </a:p>
        </p:txBody>
      </p:sp>
      <p:sp>
        <p:nvSpPr>
          <p:cNvPr id="4" name="Content Placeholder 3"/>
          <p:cNvSpPr>
            <a:spLocks noGrp="1"/>
          </p:cNvSpPr>
          <p:nvPr>
            <p:ph sz="half" idx="2"/>
          </p:nvPr>
        </p:nvSpPr>
        <p:spPr/>
        <p:txBody>
          <a:bodyPr/>
          <a:lstStyle/>
          <a:p>
            <a:r>
              <a:rPr lang="en-US" sz="2400" dirty="0" smtClean="0">
                <a:latin typeface="Cooper Black" pitchFamily="18" charset="0"/>
              </a:rPr>
              <a:t>It mostly use in flash , SD cards.</a:t>
            </a:r>
          </a:p>
          <a:p>
            <a:r>
              <a:rPr lang="en-US" sz="2400" dirty="0" smtClean="0">
                <a:latin typeface="Cooper Black" pitchFamily="18" charset="0"/>
              </a:rPr>
              <a:t>Partition size is max 32 GB</a:t>
            </a:r>
          </a:p>
          <a:p>
            <a:r>
              <a:rPr lang="en-US" sz="2400" dirty="0" smtClean="0">
                <a:latin typeface="Cooper Black" pitchFamily="18" charset="0"/>
              </a:rPr>
              <a:t>Do not support data compression.</a:t>
            </a:r>
          </a:p>
          <a:p>
            <a:r>
              <a:rPr lang="en-US" sz="2400" dirty="0" smtClean="0">
                <a:latin typeface="Cooper Black" pitchFamily="18" charset="0"/>
              </a:rPr>
              <a:t>The size of clusters range from 8 bytes to 32 </a:t>
            </a:r>
            <a:r>
              <a:rPr lang="en-US" sz="2400" dirty="0" err="1" smtClean="0">
                <a:latin typeface="Cooper Black" pitchFamily="18" charset="0"/>
              </a:rPr>
              <a:t>kB</a:t>
            </a:r>
            <a:r>
              <a:rPr lang="en-US" sz="2400" dirty="0" smtClean="0">
                <a:latin typeface="Cooper Black" pitchFamily="18" charset="0"/>
              </a:rPr>
              <a:t> .</a:t>
            </a:r>
          </a:p>
          <a:p>
            <a:endParaRPr lang="en-US" dirty="0"/>
          </a:p>
        </p:txBody>
      </p:sp>
      <p:sp>
        <p:nvSpPr>
          <p:cNvPr id="5" name="Text Placeholder 4"/>
          <p:cNvSpPr>
            <a:spLocks noGrp="1"/>
          </p:cNvSpPr>
          <p:nvPr>
            <p:ph type="body" sz="quarter" idx="3"/>
          </p:nvPr>
        </p:nvSpPr>
        <p:spPr/>
        <p:txBody>
          <a:bodyPr>
            <a:noAutofit/>
          </a:bodyPr>
          <a:lstStyle/>
          <a:p>
            <a:r>
              <a:rPr lang="en-US" sz="2800" dirty="0"/>
              <a:t>NTFS (</a:t>
            </a:r>
            <a:r>
              <a:rPr lang="en-US" sz="2800" dirty="0">
                <a:solidFill>
                  <a:srgbClr val="FF0000"/>
                </a:solidFill>
              </a:rPr>
              <a:t>New technology file system</a:t>
            </a:r>
            <a:r>
              <a:rPr lang="en-US" sz="2800" dirty="0"/>
              <a:t>)</a:t>
            </a:r>
          </a:p>
        </p:txBody>
      </p:sp>
      <p:sp>
        <p:nvSpPr>
          <p:cNvPr id="6" name="Content Placeholder 5"/>
          <p:cNvSpPr>
            <a:spLocks noGrp="1"/>
          </p:cNvSpPr>
          <p:nvPr>
            <p:ph sz="quarter" idx="4"/>
          </p:nvPr>
        </p:nvSpPr>
        <p:spPr/>
        <p:txBody>
          <a:bodyPr/>
          <a:lstStyle/>
          <a:p>
            <a:r>
              <a:rPr lang="en-US" sz="2400" dirty="0" smtClean="0">
                <a:latin typeface="Cooper Black" pitchFamily="18" charset="0"/>
              </a:rPr>
              <a:t>It is use in hard disk.</a:t>
            </a:r>
          </a:p>
          <a:p>
            <a:r>
              <a:rPr lang="en-US" sz="2400" dirty="0" smtClean="0">
                <a:latin typeface="Cooper Black" pitchFamily="18" charset="0"/>
              </a:rPr>
              <a:t>Partition </a:t>
            </a:r>
            <a:r>
              <a:rPr lang="en-US" sz="2400" dirty="0">
                <a:latin typeface="Cooper Black" pitchFamily="18" charset="0"/>
              </a:rPr>
              <a:t>size is </a:t>
            </a:r>
            <a:r>
              <a:rPr lang="en-US" sz="2400" dirty="0" smtClean="0">
                <a:latin typeface="Cooper Black" pitchFamily="18" charset="0"/>
              </a:rPr>
              <a:t>max 1 TB.</a:t>
            </a:r>
          </a:p>
          <a:p>
            <a:r>
              <a:rPr lang="en-US" sz="2400" dirty="0" smtClean="0">
                <a:latin typeface="Cooper Black" pitchFamily="18" charset="0"/>
              </a:rPr>
              <a:t>It </a:t>
            </a:r>
            <a:r>
              <a:rPr lang="en-US" sz="2400" dirty="0">
                <a:latin typeface="Cooper Black" pitchFamily="18" charset="0"/>
              </a:rPr>
              <a:t>support data compression</a:t>
            </a:r>
            <a:r>
              <a:rPr lang="en-US" sz="2400" dirty="0" smtClean="0">
                <a:latin typeface="Cooper Black" pitchFamily="18" charset="0"/>
              </a:rPr>
              <a:t>.</a:t>
            </a:r>
          </a:p>
          <a:p>
            <a:r>
              <a:rPr lang="en-US" sz="2400" dirty="0">
                <a:latin typeface="Cooper Black" pitchFamily="18" charset="0"/>
              </a:rPr>
              <a:t>Faster access </a:t>
            </a:r>
            <a:r>
              <a:rPr lang="en-US" sz="2400" dirty="0" smtClean="0">
                <a:latin typeface="Cooper Black" pitchFamily="18" charset="0"/>
              </a:rPr>
              <a:t>speed.</a:t>
            </a:r>
          </a:p>
          <a:p>
            <a:r>
              <a:rPr lang="en-US" sz="2400" dirty="0" smtClean="0">
                <a:latin typeface="Cooper Black" pitchFamily="18" charset="0"/>
              </a:rPr>
              <a:t>It support data compression.</a:t>
            </a:r>
          </a:p>
          <a:p>
            <a:r>
              <a:rPr lang="en-US" sz="2400" dirty="0" smtClean="0">
                <a:latin typeface="Cooper Black" pitchFamily="18" charset="0"/>
              </a:rPr>
              <a:t>the sizes of clusters range from 512 bytes to 64 </a:t>
            </a:r>
            <a:r>
              <a:rPr lang="en-US" sz="2400" dirty="0" err="1" smtClean="0">
                <a:latin typeface="Cooper Black" pitchFamily="18" charset="0"/>
              </a:rPr>
              <a:t>kB</a:t>
            </a:r>
            <a:r>
              <a:rPr lang="en-US" sz="2400" dirty="0" smtClean="0">
                <a:latin typeface="Cooper Black" pitchFamily="18" charset="0"/>
              </a:rPr>
              <a:t>.</a:t>
            </a:r>
          </a:p>
          <a:p>
            <a:endParaRPr lang="en-US" dirty="0"/>
          </a:p>
          <a:p>
            <a:endParaRPr lang="en-US" dirty="0"/>
          </a:p>
          <a:p>
            <a:endParaRPr lang="en-US" dirty="0"/>
          </a:p>
        </p:txBody>
      </p:sp>
    </p:spTree>
    <p:extLst>
      <p:ext uri="{BB962C8B-B14F-4D97-AF65-F5344CB8AC3E}">
        <p14:creationId xmlns:p14="http://schemas.microsoft.com/office/powerpoint/2010/main" val="2734353118"/>
      </p:ext>
    </p:extLst>
  </p:cSld>
  <p:clrMapOvr>
    <a:masterClrMapping/>
  </p:clrMapOvr>
  <p:transition>
    <p:spli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latin typeface="Aharoni" pitchFamily="2" charset="-79"/>
                <a:cs typeface="Aharoni" pitchFamily="2" charset="-79"/>
              </a:rPr>
              <a:t>Measuring storage</a:t>
            </a:r>
          </a:p>
        </p:txBody>
      </p:sp>
      <p:sp>
        <p:nvSpPr>
          <p:cNvPr id="3" name="Content Placeholder 2"/>
          <p:cNvSpPr>
            <a:spLocks noGrp="1"/>
          </p:cNvSpPr>
          <p:nvPr>
            <p:ph idx="1"/>
          </p:nvPr>
        </p:nvSpPr>
        <p:spPr/>
        <p:txBody>
          <a:bodyPr>
            <a:noAutofit/>
          </a:bodyPr>
          <a:lstStyle/>
          <a:p>
            <a:r>
              <a:rPr lang="en-US" sz="2400" dirty="0" smtClean="0">
                <a:latin typeface="Cooper Black" pitchFamily="18" charset="0"/>
              </a:rPr>
              <a:t>Bits and bytes are the basic measurements for computer storage. One single binary value (</a:t>
            </a:r>
            <a:r>
              <a:rPr lang="en-US" sz="2400" dirty="0" smtClean="0">
                <a:solidFill>
                  <a:schemeClr val="accent5"/>
                </a:solidFill>
                <a:latin typeface="Cooper Black" pitchFamily="18" charset="0"/>
              </a:rPr>
              <a:t>1 or 0</a:t>
            </a:r>
            <a:r>
              <a:rPr lang="en-US" sz="2400" dirty="0" smtClean="0">
                <a:latin typeface="Cooper Black" pitchFamily="18" charset="0"/>
              </a:rPr>
              <a:t>) makes up </a:t>
            </a:r>
            <a:r>
              <a:rPr lang="en-US" sz="2400" dirty="0" smtClean="0">
                <a:solidFill>
                  <a:schemeClr val="accent5"/>
                </a:solidFill>
                <a:latin typeface="Cooper Black" pitchFamily="18" charset="0"/>
              </a:rPr>
              <a:t>a bit</a:t>
            </a:r>
            <a:r>
              <a:rPr lang="en-US" sz="2400" dirty="0" smtClean="0">
                <a:latin typeface="Cooper Black" pitchFamily="18" charset="0"/>
              </a:rPr>
              <a:t>, and </a:t>
            </a:r>
            <a:r>
              <a:rPr lang="en-US" sz="2400" dirty="0" smtClean="0">
                <a:solidFill>
                  <a:schemeClr val="accent5"/>
                </a:solidFill>
                <a:latin typeface="Cooper Black" pitchFamily="18" charset="0"/>
              </a:rPr>
              <a:t>eight bits </a:t>
            </a:r>
            <a:r>
              <a:rPr lang="en-US" sz="2400" dirty="0" smtClean="0">
                <a:latin typeface="Cooper Black" pitchFamily="18" charset="0"/>
              </a:rPr>
              <a:t>make up </a:t>
            </a:r>
            <a:r>
              <a:rPr lang="en-US" sz="2400" dirty="0" smtClean="0">
                <a:solidFill>
                  <a:schemeClr val="accent5"/>
                </a:solidFill>
                <a:latin typeface="Cooper Black" pitchFamily="18" charset="0"/>
              </a:rPr>
              <a:t>one byte</a:t>
            </a:r>
            <a:r>
              <a:rPr lang="en-US" sz="2400" dirty="0" smtClean="0">
                <a:latin typeface="Cooper Black" pitchFamily="18" charset="0"/>
              </a:rPr>
              <a:t>. Other capacity measurements --and their abbreviations -- to know are:</a:t>
            </a:r>
          </a:p>
          <a:p>
            <a:r>
              <a:rPr lang="en-US" sz="2400" dirty="0" smtClean="0">
                <a:solidFill>
                  <a:schemeClr val="accent3">
                    <a:lumMod val="75000"/>
                  </a:schemeClr>
                </a:solidFill>
                <a:latin typeface="Cooper Black" pitchFamily="18" charset="0"/>
              </a:rPr>
              <a:t>kilobyte</a:t>
            </a:r>
            <a:r>
              <a:rPr lang="en-US" sz="2400" dirty="0" smtClean="0">
                <a:latin typeface="Cooper Black" pitchFamily="18" charset="0"/>
              </a:rPr>
              <a:t> (KB) equal to </a:t>
            </a:r>
            <a:r>
              <a:rPr lang="en-US" sz="2400" dirty="0" smtClean="0">
                <a:solidFill>
                  <a:schemeClr val="accent5"/>
                </a:solidFill>
                <a:latin typeface="Cooper Black" pitchFamily="18" charset="0"/>
              </a:rPr>
              <a:t>1,024 bytes</a:t>
            </a:r>
          </a:p>
          <a:p>
            <a:r>
              <a:rPr lang="en-US" sz="2400" dirty="0" smtClean="0">
                <a:solidFill>
                  <a:schemeClr val="accent3">
                    <a:lumMod val="75000"/>
                  </a:schemeClr>
                </a:solidFill>
                <a:latin typeface="Cooper Black" pitchFamily="18" charset="0"/>
              </a:rPr>
              <a:t>megabyte</a:t>
            </a:r>
            <a:r>
              <a:rPr lang="en-US" sz="2400" dirty="0" smtClean="0">
                <a:latin typeface="Cooper Black" pitchFamily="18" charset="0"/>
              </a:rPr>
              <a:t> (MB) equal to </a:t>
            </a:r>
            <a:r>
              <a:rPr lang="en-US" sz="2400" dirty="0" smtClean="0">
                <a:solidFill>
                  <a:schemeClr val="accent5"/>
                </a:solidFill>
                <a:latin typeface="Cooper Black" pitchFamily="18" charset="0"/>
              </a:rPr>
              <a:t>1,024 KB</a:t>
            </a:r>
          </a:p>
          <a:p>
            <a:r>
              <a:rPr lang="en-US" sz="2400" dirty="0" smtClean="0">
                <a:solidFill>
                  <a:schemeClr val="accent3">
                    <a:lumMod val="75000"/>
                  </a:schemeClr>
                </a:solidFill>
                <a:latin typeface="Cooper Black" pitchFamily="18" charset="0"/>
              </a:rPr>
              <a:t>gigabyte</a:t>
            </a:r>
            <a:r>
              <a:rPr lang="en-US" sz="2400" dirty="0" smtClean="0">
                <a:latin typeface="Cooper Black" pitchFamily="18" charset="0"/>
              </a:rPr>
              <a:t> (GB) equal to </a:t>
            </a:r>
            <a:r>
              <a:rPr lang="en-US" sz="2400" dirty="0" smtClean="0">
                <a:solidFill>
                  <a:schemeClr val="accent5"/>
                </a:solidFill>
                <a:latin typeface="Cooper Black" pitchFamily="18" charset="0"/>
              </a:rPr>
              <a:t>1,024 MB</a:t>
            </a:r>
          </a:p>
          <a:p>
            <a:r>
              <a:rPr lang="en-US" sz="2400" dirty="0" smtClean="0">
                <a:solidFill>
                  <a:schemeClr val="accent3">
                    <a:lumMod val="75000"/>
                  </a:schemeClr>
                </a:solidFill>
                <a:latin typeface="Cooper Black" pitchFamily="18" charset="0"/>
              </a:rPr>
              <a:t>terabyte</a:t>
            </a:r>
            <a:r>
              <a:rPr lang="en-US" sz="2400" dirty="0" smtClean="0">
                <a:latin typeface="Cooper Black" pitchFamily="18" charset="0"/>
              </a:rPr>
              <a:t> (TB) equal to </a:t>
            </a:r>
            <a:r>
              <a:rPr lang="en-US" sz="2400" dirty="0" smtClean="0">
                <a:solidFill>
                  <a:schemeClr val="accent5"/>
                </a:solidFill>
                <a:latin typeface="Cooper Black" pitchFamily="18" charset="0"/>
              </a:rPr>
              <a:t>1,024 GB</a:t>
            </a:r>
          </a:p>
          <a:p>
            <a:r>
              <a:rPr lang="en-US" sz="2400" dirty="0" err="1" smtClean="0">
                <a:solidFill>
                  <a:schemeClr val="accent3">
                    <a:lumMod val="75000"/>
                  </a:schemeClr>
                </a:solidFill>
                <a:latin typeface="Cooper Black" pitchFamily="18" charset="0"/>
              </a:rPr>
              <a:t>petabyte</a:t>
            </a:r>
            <a:r>
              <a:rPr lang="en-US" sz="2400" dirty="0" smtClean="0">
                <a:latin typeface="Cooper Black" pitchFamily="18" charset="0"/>
              </a:rPr>
              <a:t> (PB) equal to </a:t>
            </a:r>
            <a:r>
              <a:rPr lang="en-US" sz="2400" dirty="0" smtClean="0">
                <a:solidFill>
                  <a:schemeClr val="accent5"/>
                </a:solidFill>
                <a:latin typeface="Cooper Black" pitchFamily="18" charset="0"/>
              </a:rPr>
              <a:t>1,024 TB</a:t>
            </a:r>
          </a:p>
          <a:p>
            <a:r>
              <a:rPr lang="en-US" sz="2400" dirty="0" err="1" smtClean="0">
                <a:solidFill>
                  <a:schemeClr val="accent3">
                    <a:lumMod val="75000"/>
                  </a:schemeClr>
                </a:solidFill>
                <a:latin typeface="Cooper Black" pitchFamily="18" charset="0"/>
              </a:rPr>
              <a:t>exabyte</a:t>
            </a:r>
            <a:r>
              <a:rPr lang="en-US" sz="2400" dirty="0" smtClean="0">
                <a:latin typeface="Cooper Black" pitchFamily="18" charset="0"/>
              </a:rPr>
              <a:t> (EB) equal to </a:t>
            </a:r>
            <a:r>
              <a:rPr lang="en-US" sz="2400" dirty="0" smtClean="0">
                <a:solidFill>
                  <a:schemeClr val="accent5"/>
                </a:solidFill>
                <a:latin typeface="Cooper Black" pitchFamily="18" charset="0"/>
              </a:rPr>
              <a:t>1,024 PB</a:t>
            </a: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latin typeface="Aharoni" pitchFamily="2" charset="-79"/>
                <a:cs typeface="Aharoni" pitchFamily="2" charset="-79"/>
              </a:rPr>
              <a:t>Functions of hard disk</a:t>
            </a:r>
            <a:endParaRPr lang="en-US" dirty="0"/>
          </a:p>
        </p:txBody>
      </p:sp>
      <p:sp>
        <p:nvSpPr>
          <p:cNvPr id="3" name="Content Placeholder 2"/>
          <p:cNvSpPr>
            <a:spLocks noGrp="1"/>
          </p:cNvSpPr>
          <p:nvPr>
            <p:ph idx="1"/>
          </p:nvPr>
        </p:nvSpPr>
        <p:spPr/>
        <p:txBody>
          <a:bodyPr>
            <a:normAutofit/>
          </a:bodyPr>
          <a:lstStyle/>
          <a:p>
            <a:r>
              <a:rPr lang="en-US" dirty="0">
                <a:latin typeface="Cooper Black" pitchFamily="18" charset="0"/>
              </a:rPr>
              <a:t>Hard disk provides </a:t>
            </a:r>
            <a:r>
              <a:rPr lang="en-US" dirty="0">
                <a:solidFill>
                  <a:srgbClr val="00B050"/>
                </a:solidFill>
                <a:latin typeface="Cooper Black" pitchFamily="18" charset="0"/>
              </a:rPr>
              <a:t>long-term</a:t>
            </a:r>
            <a:r>
              <a:rPr lang="en-US" dirty="0">
                <a:latin typeface="Cooper Black" pitchFamily="18" charset="0"/>
              </a:rPr>
              <a:t> storage of </a:t>
            </a:r>
            <a:r>
              <a:rPr lang="en-US" dirty="0" smtClean="0">
                <a:latin typeface="Cooper Black" pitchFamily="18" charset="0"/>
              </a:rPr>
              <a:t>information.</a:t>
            </a:r>
          </a:p>
          <a:p>
            <a:r>
              <a:rPr lang="en-US" dirty="0" smtClean="0">
                <a:latin typeface="Cooper Black" pitchFamily="18" charset="0"/>
              </a:rPr>
              <a:t>You can make different size of Partition in hard disk.</a:t>
            </a:r>
          </a:p>
          <a:p>
            <a:r>
              <a:rPr lang="en-US" dirty="0" smtClean="0">
                <a:latin typeface="Cooper Black" pitchFamily="18" charset="0"/>
              </a:rPr>
              <a:t>We can store different data in hard disk such as,</a:t>
            </a:r>
          </a:p>
          <a:p>
            <a:pPr marL="514350" indent="-514350">
              <a:buFont typeface="+mj-lt"/>
              <a:buAutoNum type="arabicPeriod"/>
            </a:pPr>
            <a:r>
              <a:rPr lang="en-US" sz="1600" dirty="0">
                <a:solidFill>
                  <a:schemeClr val="accent3">
                    <a:lumMod val="75000"/>
                  </a:schemeClr>
                </a:solidFill>
                <a:latin typeface="Cooper Black" pitchFamily="18" charset="0"/>
              </a:rPr>
              <a:t>operating </a:t>
            </a:r>
            <a:r>
              <a:rPr lang="en-US" sz="1600" dirty="0" smtClean="0">
                <a:solidFill>
                  <a:schemeClr val="accent3">
                    <a:lumMod val="75000"/>
                  </a:schemeClr>
                </a:solidFill>
                <a:latin typeface="Cooper Black" pitchFamily="18" charset="0"/>
              </a:rPr>
              <a:t>system.</a:t>
            </a:r>
          </a:p>
          <a:p>
            <a:pPr marL="514350" indent="-514350">
              <a:buFont typeface="+mj-lt"/>
              <a:buAutoNum type="arabicPeriod"/>
            </a:pPr>
            <a:r>
              <a:rPr lang="en-US" sz="1600" dirty="0" smtClean="0">
                <a:solidFill>
                  <a:schemeClr val="accent3">
                    <a:lumMod val="75000"/>
                  </a:schemeClr>
                </a:solidFill>
                <a:latin typeface="Cooper Black" pitchFamily="18" charset="0"/>
              </a:rPr>
              <a:t>Applications.</a:t>
            </a:r>
          </a:p>
          <a:p>
            <a:pPr marL="514350" indent="-514350">
              <a:buFont typeface="+mj-lt"/>
              <a:buAutoNum type="arabicPeriod"/>
            </a:pPr>
            <a:r>
              <a:rPr lang="en-US" sz="1600" dirty="0">
                <a:solidFill>
                  <a:schemeClr val="accent3">
                    <a:lumMod val="75000"/>
                  </a:schemeClr>
                </a:solidFill>
                <a:latin typeface="Cooper Black" pitchFamily="18" charset="0"/>
              </a:rPr>
              <a:t>personal </a:t>
            </a:r>
            <a:r>
              <a:rPr lang="en-US" sz="1600" dirty="0" smtClean="0">
                <a:solidFill>
                  <a:schemeClr val="accent3">
                    <a:lumMod val="75000"/>
                  </a:schemeClr>
                </a:solidFill>
                <a:latin typeface="Cooper Black" pitchFamily="18" charset="0"/>
              </a:rPr>
              <a:t>files.</a:t>
            </a:r>
          </a:p>
          <a:p>
            <a:pPr marL="514350" indent="-514350">
              <a:buFont typeface="+mj-lt"/>
              <a:buAutoNum type="arabicPeriod"/>
            </a:pPr>
            <a:r>
              <a:rPr lang="en-US" sz="1600" dirty="0" smtClean="0">
                <a:solidFill>
                  <a:schemeClr val="accent3">
                    <a:lumMod val="75000"/>
                  </a:schemeClr>
                </a:solidFill>
                <a:latin typeface="Cooper Black" pitchFamily="18" charset="0"/>
              </a:rPr>
              <a:t>Photographs.</a:t>
            </a:r>
          </a:p>
          <a:p>
            <a:pPr marL="514350" indent="-514350">
              <a:buFont typeface="+mj-lt"/>
              <a:buAutoNum type="arabicPeriod"/>
            </a:pPr>
            <a:r>
              <a:rPr lang="en-US" sz="1600" dirty="0" smtClean="0">
                <a:solidFill>
                  <a:schemeClr val="accent3">
                    <a:lumMod val="75000"/>
                  </a:schemeClr>
                </a:solidFill>
                <a:latin typeface="Cooper Black" pitchFamily="18" charset="0"/>
              </a:rPr>
              <a:t>Music.</a:t>
            </a:r>
          </a:p>
          <a:p>
            <a:pPr marL="514350" indent="-514350">
              <a:buFont typeface="+mj-lt"/>
              <a:buAutoNum type="arabicPeriod"/>
            </a:pPr>
            <a:r>
              <a:rPr lang="en-US" sz="1600" dirty="0" smtClean="0">
                <a:solidFill>
                  <a:schemeClr val="accent3">
                    <a:lumMod val="75000"/>
                  </a:schemeClr>
                </a:solidFill>
                <a:latin typeface="Cooper Black" pitchFamily="18" charset="0"/>
              </a:rPr>
              <a:t>Videos etc.</a:t>
            </a:r>
          </a:p>
          <a:p>
            <a:pPr marL="514350" indent="-514350">
              <a:buFont typeface="+mj-lt"/>
              <a:buAutoNum type="arabicPeriod"/>
            </a:pPr>
            <a:endParaRPr lang="en-US" dirty="0" smtClean="0">
              <a:solidFill>
                <a:schemeClr val="accent3">
                  <a:lumMod val="75000"/>
                </a:schemeClr>
              </a:solidFill>
              <a:latin typeface="Cooper Black" pitchFamily="18" charset="0"/>
            </a:endParaRPr>
          </a:p>
          <a:p>
            <a:pPr marL="514350" indent="-514350">
              <a:buFont typeface="+mj-lt"/>
              <a:buAutoNum type="arabicPeriod"/>
            </a:pPr>
            <a:endParaRPr lang="en-US" dirty="0" smtClean="0">
              <a:solidFill>
                <a:schemeClr val="accent3">
                  <a:lumMod val="75000"/>
                </a:schemeClr>
              </a:solidFill>
              <a:latin typeface="Cooper Black" pitchFamily="18" charset="0"/>
            </a:endParaRPr>
          </a:p>
          <a:p>
            <a:pPr marL="514350" indent="-514350">
              <a:buFont typeface="+mj-lt"/>
              <a:buAutoNum type="arabicPeriod"/>
            </a:pPr>
            <a:endParaRPr lang="en-US" dirty="0" smtClean="0">
              <a:latin typeface="Cooper Black" pitchFamily="18" charset="0"/>
            </a:endParaRPr>
          </a:p>
          <a:p>
            <a:endParaRPr lang="en-US" dirty="0" smtClean="0"/>
          </a:p>
          <a:p>
            <a:endParaRPr lang="en-US" dirty="0"/>
          </a:p>
        </p:txBody>
      </p:sp>
    </p:spTree>
    <p:extLst>
      <p:ext uri="{BB962C8B-B14F-4D97-AF65-F5344CB8AC3E}">
        <p14:creationId xmlns:p14="http://schemas.microsoft.com/office/powerpoint/2010/main" val="659830805"/>
      </p:ext>
    </p:extLst>
  </p:cSld>
  <p:clrMapOvr>
    <a:masterClrMapping/>
  </p:clrMapOvr>
  <p:transition>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5937"/>
            <a:ext cx="10515600" cy="1325563"/>
          </a:xfrm>
        </p:spPr>
        <p:txBody>
          <a:bodyPr/>
          <a:lstStyle/>
          <a:p>
            <a:r>
              <a:rPr lang="en-US" i="1" dirty="0" smtClean="0">
                <a:latin typeface="Aharoni" pitchFamily="2" charset="-79"/>
                <a:cs typeface="Aharoni" pitchFamily="2" charset="-79"/>
              </a:rPr>
              <a:t>Storage devices</a:t>
            </a:r>
            <a:endParaRPr lang="en-US" i="1" dirty="0">
              <a:latin typeface="Aharoni" pitchFamily="2" charset="-79"/>
              <a:cs typeface="Aharoni" pitchFamily="2" charset="-79"/>
            </a:endParaRPr>
          </a:p>
        </p:txBody>
      </p:sp>
      <p:sp>
        <p:nvSpPr>
          <p:cNvPr id="3" name="Content Placeholder 2"/>
          <p:cNvSpPr>
            <a:spLocks noGrp="1"/>
          </p:cNvSpPr>
          <p:nvPr>
            <p:ph idx="1"/>
          </p:nvPr>
        </p:nvSpPr>
        <p:spPr/>
        <p:txBody>
          <a:bodyPr>
            <a:noAutofit/>
          </a:bodyPr>
          <a:lstStyle/>
          <a:p>
            <a:pPr>
              <a:buNone/>
            </a:pPr>
            <a:r>
              <a:rPr lang="en-US" sz="3600" dirty="0" smtClean="0">
                <a:latin typeface="Cooper Black" pitchFamily="18" charset="0"/>
              </a:rPr>
              <a:t>    A storage device is any computing </a:t>
            </a:r>
            <a:r>
              <a:rPr lang="en-US" sz="3600" dirty="0" smtClean="0">
                <a:solidFill>
                  <a:schemeClr val="accent3">
                    <a:lumMod val="40000"/>
                    <a:lumOff val="60000"/>
                  </a:schemeClr>
                </a:solidFill>
                <a:latin typeface="Cooper Black" pitchFamily="18" charset="0"/>
              </a:rPr>
              <a:t>hardware</a:t>
            </a:r>
            <a:r>
              <a:rPr lang="en-US" sz="3600" dirty="0" smtClean="0">
                <a:latin typeface="Cooper Black" pitchFamily="18" charset="0"/>
              </a:rPr>
              <a:t> that is used for </a:t>
            </a:r>
            <a:r>
              <a:rPr lang="en-US" sz="3600" dirty="0" smtClean="0">
                <a:solidFill>
                  <a:schemeClr val="accent3">
                    <a:lumMod val="40000"/>
                    <a:lumOff val="60000"/>
                  </a:schemeClr>
                </a:solidFill>
                <a:latin typeface="Cooper Black" pitchFamily="18" charset="0"/>
              </a:rPr>
              <a:t>storing</a:t>
            </a:r>
            <a:r>
              <a:rPr lang="en-US" sz="3600" dirty="0" smtClean="0">
                <a:latin typeface="Cooper Black" pitchFamily="18" charset="0"/>
              </a:rPr>
              <a:t>, </a:t>
            </a:r>
            <a:r>
              <a:rPr lang="en-US" sz="3600" dirty="0" smtClean="0">
                <a:solidFill>
                  <a:schemeClr val="accent3">
                    <a:lumMod val="40000"/>
                    <a:lumOff val="60000"/>
                  </a:schemeClr>
                </a:solidFill>
                <a:latin typeface="Cooper Black" pitchFamily="18" charset="0"/>
              </a:rPr>
              <a:t>porting</a:t>
            </a:r>
            <a:r>
              <a:rPr lang="en-US" sz="3600" dirty="0" smtClean="0">
                <a:latin typeface="Cooper Black" pitchFamily="18" charset="0"/>
              </a:rPr>
              <a:t> and </a:t>
            </a:r>
            <a:r>
              <a:rPr lang="en-US" sz="3600" dirty="0" smtClean="0">
                <a:solidFill>
                  <a:schemeClr val="accent3">
                    <a:lumMod val="40000"/>
                    <a:lumOff val="60000"/>
                  </a:schemeClr>
                </a:solidFill>
                <a:latin typeface="Cooper Black" pitchFamily="18" charset="0"/>
              </a:rPr>
              <a:t>extracting</a:t>
            </a:r>
            <a:r>
              <a:rPr lang="en-US" sz="3600" dirty="0" smtClean="0">
                <a:latin typeface="Cooper Black" pitchFamily="18" charset="0"/>
              </a:rPr>
              <a:t> data files and objects. It can hold and store information both </a:t>
            </a:r>
            <a:r>
              <a:rPr lang="en-US" sz="3600" dirty="0" smtClean="0">
                <a:solidFill>
                  <a:schemeClr val="accent1">
                    <a:lumMod val="60000"/>
                    <a:lumOff val="40000"/>
                  </a:schemeClr>
                </a:solidFill>
                <a:latin typeface="Cooper Black" pitchFamily="18" charset="0"/>
              </a:rPr>
              <a:t>temporaril</a:t>
            </a:r>
            <a:r>
              <a:rPr lang="en-US" sz="3600" dirty="0" smtClean="0">
                <a:latin typeface="Cooper Black" pitchFamily="18" charset="0"/>
              </a:rPr>
              <a:t>y and </a:t>
            </a:r>
            <a:r>
              <a:rPr lang="en-US" sz="3600" dirty="0" smtClean="0">
                <a:solidFill>
                  <a:schemeClr val="accent1">
                    <a:lumMod val="60000"/>
                    <a:lumOff val="40000"/>
                  </a:schemeClr>
                </a:solidFill>
                <a:latin typeface="Cooper Black" pitchFamily="18" charset="0"/>
              </a:rPr>
              <a:t>permanently</a:t>
            </a:r>
            <a:r>
              <a:rPr lang="en-US" sz="3600" dirty="0" smtClean="0">
                <a:latin typeface="Cooper Black" pitchFamily="18" charset="0"/>
              </a:rPr>
              <a:t>, and can be </a:t>
            </a:r>
            <a:r>
              <a:rPr lang="en-US" sz="3600" dirty="0" smtClean="0">
                <a:solidFill>
                  <a:schemeClr val="accent5">
                    <a:lumMod val="60000"/>
                    <a:lumOff val="40000"/>
                  </a:schemeClr>
                </a:solidFill>
                <a:latin typeface="Cooper Black" pitchFamily="18" charset="0"/>
              </a:rPr>
              <a:t>internal</a:t>
            </a:r>
            <a:r>
              <a:rPr lang="en-US" sz="3600" dirty="0" smtClean="0">
                <a:latin typeface="Cooper Black" pitchFamily="18" charset="0"/>
              </a:rPr>
              <a:t> or </a:t>
            </a:r>
            <a:r>
              <a:rPr lang="en-US" sz="3600" dirty="0" smtClean="0">
                <a:solidFill>
                  <a:schemeClr val="accent5">
                    <a:lumMod val="60000"/>
                    <a:lumOff val="40000"/>
                  </a:schemeClr>
                </a:solidFill>
                <a:latin typeface="Cooper Black" pitchFamily="18" charset="0"/>
              </a:rPr>
              <a:t>external</a:t>
            </a:r>
            <a:r>
              <a:rPr lang="en-US" sz="3600" dirty="0" smtClean="0">
                <a:latin typeface="Cooper Black" pitchFamily="18" charset="0"/>
              </a:rPr>
              <a:t> to a computer.</a:t>
            </a:r>
            <a:endParaRPr lang="en-US" sz="3600" dirty="0">
              <a:latin typeface="Cooper Black" pitchFamily="18" charset="0"/>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latin typeface="Aharoni" pitchFamily="2" charset="-79"/>
                <a:cs typeface="Aharoni" pitchFamily="2" charset="-79"/>
              </a:rPr>
              <a:t>Prices of hard disk</a:t>
            </a:r>
          </a:p>
        </p:txBody>
      </p:sp>
      <p:sp>
        <p:nvSpPr>
          <p:cNvPr id="3" name="Content Placeholder 2"/>
          <p:cNvSpPr>
            <a:spLocks noGrp="1"/>
          </p:cNvSpPr>
          <p:nvPr>
            <p:ph idx="1"/>
          </p:nvPr>
        </p:nvSpPr>
        <p:spPr/>
        <p:txBody>
          <a:bodyPr>
            <a:normAutofit/>
          </a:bodyPr>
          <a:lstStyle/>
          <a:p>
            <a:pPr>
              <a:buNone/>
            </a:pPr>
            <a:r>
              <a:rPr lang="en-US" dirty="0" smtClean="0">
                <a:latin typeface="Cooper Black" pitchFamily="18" charset="0"/>
              </a:rPr>
              <a:t>There are two types of hard disk available in the market.</a:t>
            </a:r>
          </a:p>
          <a:p>
            <a:r>
              <a:rPr lang="en-US" dirty="0" smtClean="0">
                <a:latin typeface="Cooper Black" pitchFamily="18" charset="0"/>
              </a:rPr>
              <a:t> </a:t>
            </a:r>
            <a:r>
              <a:rPr lang="en-US" dirty="0" smtClean="0">
                <a:solidFill>
                  <a:schemeClr val="accent1"/>
                </a:solidFill>
                <a:latin typeface="Cooper Black" pitchFamily="18" charset="0"/>
              </a:rPr>
              <a:t>Internal</a:t>
            </a:r>
            <a:r>
              <a:rPr lang="en-US" dirty="0" smtClean="0">
                <a:latin typeface="Cooper Black" pitchFamily="18" charset="0"/>
              </a:rPr>
              <a:t> hard disk.</a:t>
            </a:r>
          </a:p>
          <a:p>
            <a:r>
              <a:rPr lang="en-US" dirty="0" smtClean="0">
                <a:solidFill>
                  <a:schemeClr val="accent3">
                    <a:lumMod val="75000"/>
                  </a:schemeClr>
                </a:solidFill>
                <a:latin typeface="Cooper Black" pitchFamily="18" charset="0"/>
              </a:rPr>
              <a:t>External</a:t>
            </a:r>
            <a:r>
              <a:rPr lang="en-US" dirty="0" smtClean="0">
                <a:latin typeface="Cooper Black" pitchFamily="18" charset="0"/>
              </a:rPr>
              <a:t> hard disk.</a:t>
            </a: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i="1" dirty="0" smtClean="0">
                <a:latin typeface="Aharoni" pitchFamily="2" charset="-79"/>
                <a:cs typeface="Aharoni" pitchFamily="2" charset="-79"/>
              </a:rPr>
              <a:t>Prices of Internal &amp; External hard disk</a:t>
            </a:r>
          </a:p>
        </p:txBody>
      </p:sp>
      <p:sp>
        <p:nvSpPr>
          <p:cNvPr id="3" name="Content Placeholder 2"/>
          <p:cNvSpPr>
            <a:spLocks noGrp="1"/>
          </p:cNvSpPr>
          <p:nvPr>
            <p:ph idx="1"/>
          </p:nvPr>
        </p:nvSpPr>
        <p:spPr>
          <a:xfrm>
            <a:off x="1071154" y="1825624"/>
            <a:ext cx="10282646" cy="4640489"/>
          </a:xfrm>
        </p:spPr>
        <p:txBody>
          <a:bodyPr>
            <a:noAutofit/>
          </a:bodyPr>
          <a:lstStyle/>
          <a:p>
            <a:r>
              <a:rPr lang="en-US" sz="2000" dirty="0" smtClean="0">
                <a:latin typeface="Cooper Black" pitchFamily="18" charset="0"/>
              </a:rPr>
              <a:t>160 GB hard disk    (starting from </a:t>
            </a:r>
            <a:r>
              <a:rPr lang="en-US" sz="2000" dirty="0" smtClean="0">
                <a:solidFill>
                  <a:srgbClr val="FF0000"/>
                </a:solidFill>
                <a:latin typeface="Cooper Black" pitchFamily="18" charset="0"/>
              </a:rPr>
              <a:t>1200  </a:t>
            </a:r>
            <a:r>
              <a:rPr lang="en-US" sz="2000" dirty="0" smtClean="0">
                <a:latin typeface="Cooper Black" pitchFamily="18" charset="0"/>
              </a:rPr>
              <a:t> Rs</a:t>
            </a:r>
          </a:p>
          <a:p>
            <a:r>
              <a:rPr lang="en-US" sz="2000" dirty="0" smtClean="0">
                <a:latin typeface="Cooper Black" pitchFamily="18" charset="0"/>
              </a:rPr>
              <a:t>250 GB hard disk    (starting from </a:t>
            </a:r>
            <a:r>
              <a:rPr lang="en-US" sz="2000" dirty="0" smtClean="0">
                <a:solidFill>
                  <a:srgbClr val="FF0000"/>
                </a:solidFill>
                <a:latin typeface="Cooper Black" pitchFamily="18" charset="0"/>
              </a:rPr>
              <a:t>1800  </a:t>
            </a:r>
            <a:r>
              <a:rPr lang="en-US" sz="2000" dirty="0" smtClean="0">
                <a:latin typeface="Cooper Black" pitchFamily="18" charset="0"/>
              </a:rPr>
              <a:t> Rs</a:t>
            </a:r>
          </a:p>
          <a:p>
            <a:r>
              <a:rPr lang="en-US" sz="2000" dirty="0" smtClean="0">
                <a:latin typeface="Cooper Black" pitchFamily="18" charset="0"/>
              </a:rPr>
              <a:t>320 GB hard disk    (starting from </a:t>
            </a:r>
            <a:r>
              <a:rPr lang="en-US" sz="2000" dirty="0" smtClean="0">
                <a:solidFill>
                  <a:srgbClr val="FF0000"/>
                </a:solidFill>
                <a:latin typeface="Cooper Black" pitchFamily="18" charset="0"/>
              </a:rPr>
              <a:t>3500  </a:t>
            </a:r>
            <a:r>
              <a:rPr lang="en-US" sz="2000" dirty="0" smtClean="0">
                <a:latin typeface="Cooper Black" pitchFamily="18" charset="0"/>
              </a:rPr>
              <a:t> Rs</a:t>
            </a:r>
          </a:p>
          <a:p>
            <a:r>
              <a:rPr lang="en-US" sz="2000" dirty="0" smtClean="0">
                <a:latin typeface="Cooper Black" pitchFamily="18" charset="0"/>
              </a:rPr>
              <a:t>500 GB hard disk    (starting from </a:t>
            </a:r>
            <a:r>
              <a:rPr lang="en-US" sz="2000" dirty="0" smtClean="0">
                <a:solidFill>
                  <a:srgbClr val="FF0000"/>
                </a:solidFill>
                <a:latin typeface="Cooper Black" pitchFamily="18" charset="0"/>
              </a:rPr>
              <a:t>4800  </a:t>
            </a:r>
            <a:r>
              <a:rPr lang="en-US" sz="2000" dirty="0" smtClean="0">
                <a:latin typeface="Cooper Black" pitchFamily="18" charset="0"/>
              </a:rPr>
              <a:t> Rs</a:t>
            </a:r>
          </a:p>
          <a:p>
            <a:r>
              <a:rPr lang="en-US" sz="2000" dirty="0" smtClean="0">
                <a:latin typeface="Cooper Black" pitchFamily="18" charset="0"/>
              </a:rPr>
              <a:t>1 TB hard disk         (starting from </a:t>
            </a:r>
            <a:r>
              <a:rPr lang="en-US" sz="2000" dirty="0" smtClean="0">
                <a:solidFill>
                  <a:srgbClr val="FF0000"/>
                </a:solidFill>
                <a:latin typeface="Cooper Black" pitchFamily="18" charset="0"/>
              </a:rPr>
              <a:t>6400  </a:t>
            </a:r>
            <a:r>
              <a:rPr lang="en-US" sz="2000" dirty="0" smtClean="0">
                <a:latin typeface="Cooper Black" pitchFamily="18" charset="0"/>
              </a:rPr>
              <a:t> Rs</a:t>
            </a:r>
          </a:p>
          <a:p>
            <a:r>
              <a:rPr lang="en-US" sz="2000" dirty="0" smtClean="0">
                <a:latin typeface="Cooper Black" pitchFamily="18" charset="0"/>
              </a:rPr>
              <a:t>2 TB hard disk         (starting from </a:t>
            </a:r>
            <a:r>
              <a:rPr lang="en-US" sz="2000" dirty="0" smtClean="0">
                <a:solidFill>
                  <a:srgbClr val="FF0000"/>
                </a:solidFill>
                <a:latin typeface="Cooper Black" pitchFamily="18" charset="0"/>
              </a:rPr>
              <a:t>8900  </a:t>
            </a:r>
            <a:r>
              <a:rPr lang="en-US" sz="2000" dirty="0" smtClean="0">
                <a:latin typeface="Cooper Black" pitchFamily="18" charset="0"/>
              </a:rPr>
              <a:t> Rs</a:t>
            </a:r>
          </a:p>
          <a:p>
            <a:r>
              <a:rPr lang="en-US" sz="2000" dirty="0" smtClean="0">
                <a:latin typeface="Cooper Black" pitchFamily="18" charset="0"/>
              </a:rPr>
              <a:t>4TB  hard disk         (starting from </a:t>
            </a:r>
            <a:r>
              <a:rPr lang="en-US" sz="2000" dirty="0" smtClean="0">
                <a:solidFill>
                  <a:srgbClr val="FF0000"/>
                </a:solidFill>
                <a:latin typeface="Cooper Black" pitchFamily="18" charset="0"/>
              </a:rPr>
              <a:t>14750</a:t>
            </a:r>
            <a:r>
              <a:rPr lang="en-US" sz="2000" dirty="0" smtClean="0">
                <a:latin typeface="Cooper Black" pitchFamily="18" charset="0"/>
              </a:rPr>
              <a:t> Rs</a:t>
            </a:r>
          </a:p>
          <a:p>
            <a:r>
              <a:rPr lang="en-US" sz="2000" dirty="0" smtClean="0">
                <a:latin typeface="Cooper Black" pitchFamily="18" charset="0"/>
              </a:rPr>
              <a:t>6TB  hard disk         (starting from </a:t>
            </a:r>
            <a:r>
              <a:rPr lang="en-US" sz="2000" dirty="0" smtClean="0">
                <a:solidFill>
                  <a:srgbClr val="FF0000"/>
                </a:solidFill>
                <a:latin typeface="Cooper Black" pitchFamily="18" charset="0"/>
              </a:rPr>
              <a:t>30000</a:t>
            </a:r>
            <a:r>
              <a:rPr lang="en-US" sz="2000" dirty="0" smtClean="0">
                <a:latin typeface="Cooper Black" pitchFamily="18" charset="0"/>
              </a:rPr>
              <a:t> Rs</a:t>
            </a:r>
          </a:p>
          <a:p>
            <a:r>
              <a:rPr lang="en-US" sz="2000" dirty="0" smtClean="0">
                <a:latin typeface="Cooper Black" pitchFamily="18" charset="0"/>
              </a:rPr>
              <a:t>8 TB hard disk         (starting from </a:t>
            </a:r>
            <a:r>
              <a:rPr lang="en-US" sz="2000" dirty="0" smtClean="0">
                <a:solidFill>
                  <a:srgbClr val="FF0000"/>
                </a:solidFill>
                <a:latin typeface="Cooper Black" pitchFamily="18" charset="0"/>
              </a:rPr>
              <a:t>42000</a:t>
            </a:r>
            <a:r>
              <a:rPr lang="en-US" sz="2000" dirty="0" smtClean="0">
                <a:latin typeface="Cooper Black" pitchFamily="18" charset="0"/>
              </a:rPr>
              <a:t> Rs</a:t>
            </a:r>
          </a:p>
          <a:p>
            <a:pPr>
              <a:buNone/>
            </a:pPr>
            <a:r>
              <a:rPr lang="en-US" sz="2000" dirty="0" smtClean="0">
                <a:latin typeface="Cooper Black" pitchFamily="18" charset="0"/>
              </a:rPr>
              <a:t>The prices of hard disk depends upon the </a:t>
            </a:r>
            <a:r>
              <a:rPr lang="en-US" sz="2000" dirty="0" smtClean="0">
                <a:solidFill>
                  <a:schemeClr val="accent3">
                    <a:lumMod val="75000"/>
                  </a:schemeClr>
                </a:solidFill>
                <a:latin typeface="Cooper Black" pitchFamily="18" charset="0"/>
              </a:rPr>
              <a:t>performance</a:t>
            </a:r>
            <a:r>
              <a:rPr lang="en-US" sz="2000" dirty="0" smtClean="0">
                <a:latin typeface="Cooper Black" pitchFamily="18" charset="0"/>
              </a:rPr>
              <a:t>, </a:t>
            </a:r>
            <a:r>
              <a:rPr lang="en-US" sz="2000" dirty="0" smtClean="0">
                <a:solidFill>
                  <a:srgbClr val="FFFF00"/>
                </a:solidFill>
                <a:latin typeface="Cooper Black" pitchFamily="18" charset="0"/>
              </a:rPr>
              <a:t>capacity</a:t>
            </a:r>
            <a:r>
              <a:rPr lang="en-US" sz="2000" dirty="0" smtClean="0">
                <a:latin typeface="Cooper Black" pitchFamily="18" charset="0"/>
              </a:rPr>
              <a:t> and </a:t>
            </a:r>
            <a:r>
              <a:rPr lang="en-US" sz="2000" dirty="0" smtClean="0">
                <a:solidFill>
                  <a:schemeClr val="accent2">
                    <a:lumMod val="75000"/>
                  </a:schemeClr>
                </a:solidFill>
                <a:latin typeface="Cooper Black" pitchFamily="18" charset="0"/>
              </a:rPr>
              <a:t>quality</a:t>
            </a:r>
            <a:r>
              <a:rPr lang="en-US" sz="2000" dirty="0" smtClean="0">
                <a:latin typeface="Cooper Black" pitchFamily="18" charset="0"/>
              </a:rPr>
              <a:t> of hard disk.</a:t>
            </a: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latin typeface="Aharoni" pitchFamily="2" charset="-79"/>
                <a:cs typeface="Aharoni" pitchFamily="2" charset="-79"/>
              </a:rPr>
              <a:t>History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90129940"/>
              </p:ext>
            </p:extLst>
          </p:nvPr>
        </p:nvGraphicFramePr>
        <p:xfrm>
          <a:off x="728663" y="1551305"/>
          <a:ext cx="10455319" cy="4998720"/>
        </p:xfrm>
        <a:graphic>
          <a:graphicData uri="http://schemas.openxmlformats.org/drawingml/2006/table">
            <a:tbl>
              <a:tblPr firstRow="1" bandRow="1">
                <a:tableStyleId>{5C22544A-7EE6-4342-B048-85BDC9FD1C3A}</a:tableStyleId>
              </a:tblPr>
              <a:tblGrid>
                <a:gridCol w="900112"/>
                <a:gridCol w="7310751"/>
                <a:gridCol w="2244456"/>
              </a:tblGrid>
              <a:tr h="1231968">
                <a:tc>
                  <a:txBody>
                    <a:bodyPr/>
                    <a:lstStyle/>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r>
                        <a:rPr lang="en-US" sz="2000" b="1" kern="1200" dirty="0" smtClean="0">
                          <a:solidFill>
                            <a:schemeClr val="bg2">
                              <a:lumMod val="50000"/>
                            </a:schemeClr>
                          </a:solidFill>
                          <a:latin typeface="Arial" panose="020B0604020202020204" pitchFamily="34" charset="0"/>
                          <a:ea typeface="+mn-ea"/>
                          <a:cs typeface="Arial" panose="020B0604020202020204" pitchFamily="34" charset="0"/>
                        </a:rPr>
                        <a:t>1920s</a:t>
                      </a:r>
                      <a:endParaRPr lang="en-US" sz="2000" b="1" kern="1200" dirty="0">
                        <a:solidFill>
                          <a:schemeClr val="bg2">
                            <a:lumMod val="50000"/>
                          </a:schemeClr>
                        </a:solidFill>
                        <a:latin typeface="Arial" panose="020B0604020202020204" pitchFamily="34" charset="0"/>
                        <a:ea typeface="+mn-ea"/>
                        <a:cs typeface="Arial" panose="020B0604020202020204" pitchFamily="34" charset="0"/>
                      </a:endParaRPr>
                    </a:p>
                  </a:txBody>
                  <a:tcPr/>
                </a:tc>
                <a:tc>
                  <a:txBody>
                    <a:bodyPr/>
                    <a:lstStyle/>
                    <a:p>
                      <a:r>
                        <a:rPr lang="en-US" sz="2800" b="1" u="sng" kern="1200" dirty="0" smtClean="0">
                          <a:solidFill>
                            <a:schemeClr val="accent5">
                              <a:lumMod val="60000"/>
                              <a:lumOff val="40000"/>
                            </a:schemeClr>
                          </a:solidFill>
                          <a:latin typeface="+mn-lt"/>
                          <a:ea typeface="+mn-ea"/>
                          <a:cs typeface="+mn-cs"/>
                        </a:rPr>
                        <a:t>Magnetic Tape</a:t>
                      </a:r>
                      <a:r>
                        <a:rPr lang="en-US" sz="2800" b="1" kern="1200" dirty="0" smtClean="0">
                          <a:solidFill>
                            <a:schemeClr val="accent5">
                              <a:lumMod val="60000"/>
                              <a:lumOff val="40000"/>
                            </a:schemeClr>
                          </a:solidFill>
                          <a:latin typeface="+mn-lt"/>
                          <a:ea typeface="+mn-ea"/>
                          <a:cs typeface="+mn-cs"/>
                        </a:rPr>
                        <a:t> </a:t>
                      </a:r>
                    </a:p>
                    <a:p>
                      <a:r>
                        <a:rPr lang="en-US" sz="2400" b="0" kern="1200" dirty="0" smtClean="0">
                          <a:solidFill>
                            <a:schemeClr val="lt1"/>
                          </a:solidFill>
                          <a:latin typeface="+mn-lt"/>
                          <a:ea typeface="+mn-ea"/>
                          <a:cs typeface="+mn-cs"/>
                        </a:rPr>
                        <a:t>Fritz </a:t>
                      </a:r>
                      <a:r>
                        <a:rPr lang="en-US" sz="2400" b="0" kern="1200" dirty="0" err="1" smtClean="0">
                          <a:solidFill>
                            <a:schemeClr val="lt1"/>
                          </a:solidFill>
                          <a:latin typeface="+mn-lt"/>
                          <a:ea typeface="+mn-ea"/>
                          <a:cs typeface="+mn-cs"/>
                        </a:rPr>
                        <a:t>Pfleumer</a:t>
                      </a:r>
                      <a:r>
                        <a:rPr lang="en-US" sz="2400" b="0" kern="1200" dirty="0" smtClean="0">
                          <a:solidFill>
                            <a:schemeClr val="lt1"/>
                          </a:solidFill>
                          <a:latin typeface="+mn-lt"/>
                          <a:ea typeface="+mn-ea"/>
                          <a:cs typeface="+mn-cs"/>
                        </a:rPr>
                        <a:t>, a German engineer, patented magnetic tape in 19</a:t>
                      </a:r>
                      <a:r>
                        <a:rPr lang="en-US" sz="1800" b="0" kern="1200" dirty="0" smtClean="0">
                          <a:solidFill>
                            <a:schemeClr val="lt1"/>
                          </a:solidFill>
                          <a:latin typeface="+mn-lt"/>
                          <a:ea typeface="+mn-ea"/>
                          <a:cs typeface="+mn-cs"/>
                        </a:rPr>
                        <a:t>28</a:t>
                      </a:r>
                      <a:endParaRPr lang="en-US" b="0" dirty="0"/>
                    </a:p>
                  </a:txBody>
                  <a:tcPr/>
                </a:tc>
                <a:tc>
                  <a:txBody>
                    <a:bodyPr/>
                    <a:lstStyle/>
                    <a:p>
                      <a:endParaRPr lang="en-US" dirty="0"/>
                    </a:p>
                  </a:txBody>
                  <a:tcPr/>
                </a:tc>
              </a:tr>
              <a:tr h="1231968">
                <a:tc>
                  <a:txBody>
                    <a:bodyPr/>
                    <a:lstStyle/>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r>
                        <a:rPr lang="en-US" sz="2000" b="1" kern="1200" dirty="0" smtClean="0">
                          <a:solidFill>
                            <a:schemeClr val="bg2">
                              <a:lumMod val="50000"/>
                            </a:schemeClr>
                          </a:solidFill>
                          <a:latin typeface="Arial" panose="020B0604020202020204" pitchFamily="34" charset="0"/>
                          <a:ea typeface="+mn-ea"/>
                          <a:cs typeface="Arial" panose="020B0604020202020204" pitchFamily="34" charset="0"/>
                        </a:rPr>
                        <a:t>1930s</a:t>
                      </a:r>
                      <a:endParaRPr lang="en-US" sz="2000" b="1" kern="1200" dirty="0">
                        <a:solidFill>
                          <a:schemeClr val="bg2">
                            <a:lumMod val="50000"/>
                          </a:schemeClr>
                        </a:solidFill>
                        <a:latin typeface="Arial" panose="020B0604020202020204" pitchFamily="34" charset="0"/>
                        <a:ea typeface="+mn-ea"/>
                        <a:cs typeface="Arial" panose="020B0604020202020204" pitchFamily="34" charset="0"/>
                      </a:endParaRPr>
                    </a:p>
                  </a:txBody>
                  <a:tcPr/>
                </a:tc>
                <a:tc>
                  <a:txBody>
                    <a:bodyPr/>
                    <a:lstStyle/>
                    <a:p>
                      <a:r>
                        <a:rPr lang="en-US" sz="2800" b="1" u="sng" kern="1200" dirty="0" smtClean="0">
                          <a:solidFill>
                            <a:srgbClr val="FF0000"/>
                          </a:solidFill>
                          <a:latin typeface="+mn-lt"/>
                          <a:ea typeface="+mn-ea"/>
                          <a:cs typeface="+mn-cs"/>
                        </a:rPr>
                        <a:t>Magnetic Drum</a:t>
                      </a:r>
                      <a:r>
                        <a:rPr lang="en-US" sz="2400" b="1" u="sng" kern="1200" dirty="0" smtClean="0">
                          <a:solidFill>
                            <a:srgbClr val="FF0000"/>
                          </a:solidFill>
                          <a:latin typeface="+mn-lt"/>
                          <a:ea typeface="+mn-ea"/>
                          <a:cs typeface="+mn-cs"/>
                        </a:rPr>
                        <a:t> </a:t>
                      </a:r>
                    </a:p>
                    <a:p>
                      <a:r>
                        <a:rPr lang="en-US" sz="2400" kern="1200" dirty="0" smtClean="0">
                          <a:solidFill>
                            <a:schemeClr val="dk1"/>
                          </a:solidFill>
                          <a:latin typeface="+mn-lt"/>
                          <a:ea typeface="+mn-ea"/>
                          <a:cs typeface="+mn-cs"/>
                        </a:rPr>
                        <a:t> </a:t>
                      </a:r>
                      <a:r>
                        <a:rPr lang="en-US" sz="2400" b="0" kern="1200" dirty="0" smtClean="0">
                          <a:solidFill>
                            <a:schemeClr val="dk1"/>
                          </a:solidFill>
                          <a:latin typeface="+mn-lt"/>
                          <a:ea typeface="+mn-ea"/>
                          <a:cs typeface="+mn-cs"/>
                        </a:rPr>
                        <a:t>G. </a:t>
                      </a:r>
                      <a:r>
                        <a:rPr lang="en-US" sz="2400" b="0" kern="1200" dirty="0" err="1" smtClean="0">
                          <a:solidFill>
                            <a:schemeClr val="dk1"/>
                          </a:solidFill>
                          <a:latin typeface="+mn-lt"/>
                          <a:ea typeface="+mn-ea"/>
                          <a:cs typeface="+mn-cs"/>
                        </a:rPr>
                        <a:t>Taushek</a:t>
                      </a:r>
                      <a:r>
                        <a:rPr lang="en-US" sz="2400" b="0" kern="1200" dirty="0" smtClean="0">
                          <a:solidFill>
                            <a:schemeClr val="dk1"/>
                          </a:solidFill>
                          <a:latin typeface="+mn-lt"/>
                          <a:ea typeface="+mn-ea"/>
                          <a:cs typeface="+mn-cs"/>
                        </a:rPr>
                        <a:t>, an Austrian innovator, invented the magnetic drum in 1932.</a:t>
                      </a:r>
                      <a:endParaRPr lang="en-US" b="0" dirty="0" smtClean="0"/>
                    </a:p>
                  </a:txBody>
                  <a:tcPr/>
                </a:tc>
                <a:tc>
                  <a:txBody>
                    <a:bodyPr/>
                    <a:lstStyle/>
                    <a:p>
                      <a:endParaRPr lang="en-US" dirty="0"/>
                    </a:p>
                  </a:txBody>
                  <a:tcPr/>
                </a:tc>
              </a:tr>
              <a:tr h="1231968">
                <a:tc>
                  <a:txBody>
                    <a:bodyPr/>
                    <a:lstStyle/>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r>
                        <a:rPr lang="en-US" sz="2000" b="1" kern="1200" dirty="0" smtClean="0">
                          <a:solidFill>
                            <a:schemeClr val="bg2">
                              <a:lumMod val="50000"/>
                            </a:schemeClr>
                          </a:solidFill>
                          <a:latin typeface="Arial" panose="020B0604020202020204" pitchFamily="34" charset="0"/>
                          <a:ea typeface="+mn-ea"/>
                          <a:cs typeface="Arial" panose="020B0604020202020204" pitchFamily="34" charset="0"/>
                        </a:rPr>
                        <a:t>1940s</a:t>
                      </a:r>
                      <a:endParaRPr lang="en-US" sz="2000" b="1" kern="1200" dirty="0">
                        <a:solidFill>
                          <a:schemeClr val="bg2">
                            <a:lumMod val="50000"/>
                          </a:schemeClr>
                        </a:solidFill>
                        <a:latin typeface="Arial" panose="020B0604020202020204" pitchFamily="34" charset="0"/>
                        <a:ea typeface="+mn-ea"/>
                        <a:cs typeface="Arial" panose="020B0604020202020204" pitchFamily="34" charset="0"/>
                      </a:endParaRPr>
                    </a:p>
                  </a:txBody>
                  <a:tcPr/>
                </a:tc>
                <a:tc>
                  <a:txBody>
                    <a:bodyPr/>
                    <a:lstStyle/>
                    <a:p>
                      <a:r>
                        <a:rPr lang="en-US" sz="2800" b="1" u="sng" kern="1200" dirty="0" smtClean="0">
                          <a:solidFill>
                            <a:schemeClr val="dk1"/>
                          </a:solidFill>
                          <a:effectLst/>
                          <a:latin typeface="+mn-lt"/>
                          <a:ea typeface="+mn-ea"/>
                          <a:cs typeface="+mn-cs"/>
                        </a:rPr>
                        <a:t>Williams Tube</a:t>
                      </a:r>
                      <a:endParaRPr lang="en-US" sz="3600" b="1" u="sng" kern="1200" dirty="0" smtClean="0">
                        <a:solidFill>
                          <a:schemeClr val="dk1"/>
                        </a:solidFill>
                        <a:latin typeface="+mn-lt"/>
                        <a:ea typeface="+mn-ea"/>
                        <a:cs typeface="+mn-cs"/>
                      </a:endParaRPr>
                    </a:p>
                    <a:p>
                      <a:r>
                        <a:rPr lang="en-US" sz="2400" b="0" kern="1200" dirty="0" smtClean="0">
                          <a:solidFill>
                            <a:schemeClr val="dk1"/>
                          </a:solidFill>
                          <a:latin typeface="+mn-lt"/>
                          <a:ea typeface="+mn-ea"/>
                          <a:cs typeface="+mn-cs"/>
                        </a:rPr>
                        <a:t>Professor Fredrick C. Williams and his colleagues developed the first random access computer memory.</a:t>
                      </a:r>
                      <a:r>
                        <a:rPr lang="en-US" sz="2400" kern="1200" dirty="0" smtClean="0">
                          <a:solidFill>
                            <a:schemeClr val="dk1"/>
                          </a:solidFill>
                          <a:latin typeface="+mn-lt"/>
                          <a:ea typeface="+mn-ea"/>
                          <a:cs typeface="+mn-cs"/>
                        </a:rPr>
                        <a:t> </a:t>
                      </a:r>
                      <a:endParaRPr lang="en-US" sz="2400" dirty="0"/>
                    </a:p>
                  </a:txBody>
                  <a:tcPr/>
                </a:tc>
                <a:tc>
                  <a:txBody>
                    <a:bodyPr/>
                    <a:lstStyle/>
                    <a:p>
                      <a:endParaRPr lang="en-US" dirty="0"/>
                    </a:p>
                  </a:txBody>
                  <a:tcPr/>
                </a:tc>
              </a:tr>
              <a:tr h="1231968">
                <a:tc>
                  <a:txBody>
                    <a:bodyPr/>
                    <a:lstStyle/>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r>
                        <a:rPr lang="en-US" sz="2000" b="1" kern="1200" dirty="0" smtClean="0">
                          <a:solidFill>
                            <a:schemeClr val="bg2">
                              <a:lumMod val="50000"/>
                            </a:schemeClr>
                          </a:solidFill>
                          <a:latin typeface="Arial" panose="020B0604020202020204" pitchFamily="34" charset="0"/>
                          <a:ea typeface="+mn-ea"/>
                          <a:cs typeface="Arial" panose="020B0604020202020204" pitchFamily="34" charset="0"/>
                        </a:rPr>
                        <a:t>1950s</a:t>
                      </a:r>
                      <a:endParaRPr lang="en-US" sz="2000" b="1" kern="1200" dirty="0">
                        <a:solidFill>
                          <a:schemeClr val="bg2">
                            <a:lumMod val="50000"/>
                          </a:schemeClr>
                        </a:solidFill>
                        <a:latin typeface="Arial" panose="020B0604020202020204" pitchFamily="34" charset="0"/>
                        <a:ea typeface="+mn-ea"/>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u="sng" kern="1200" dirty="0" smtClean="0">
                          <a:solidFill>
                            <a:schemeClr val="dk1"/>
                          </a:solidFill>
                          <a:effectLst/>
                          <a:latin typeface="+mn-lt"/>
                          <a:ea typeface="+mn-ea"/>
                          <a:cs typeface="+mn-cs"/>
                        </a:rPr>
                        <a:t>Magnetic Core</a:t>
                      </a:r>
                      <a:endParaRPr lang="en-US" sz="2800" b="1" u="sng" kern="1200" dirty="0" smtClean="0">
                        <a:solidFill>
                          <a:schemeClr val="dk1"/>
                        </a:solidFill>
                        <a:latin typeface="+mn-lt"/>
                        <a:ea typeface="+mn-ea"/>
                        <a:cs typeface="+mn-cs"/>
                      </a:endParaRPr>
                    </a:p>
                    <a:p>
                      <a:r>
                        <a:rPr lang="en-US" sz="2400" kern="1200" dirty="0" smtClean="0">
                          <a:solidFill>
                            <a:schemeClr val="dk1"/>
                          </a:solidFill>
                          <a:latin typeface="+mn-lt"/>
                          <a:ea typeface="+mn-ea"/>
                          <a:cs typeface="+mn-cs"/>
                        </a:rPr>
                        <a:t>A magnetic core memory and A hard disk implements rotating platters was</a:t>
                      </a:r>
                      <a:r>
                        <a:rPr lang="en-US" sz="2400" kern="1200" baseline="0" dirty="0" smtClean="0">
                          <a:solidFill>
                            <a:schemeClr val="dk1"/>
                          </a:solidFill>
                          <a:latin typeface="+mn-lt"/>
                          <a:ea typeface="+mn-ea"/>
                          <a:cs typeface="+mn-cs"/>
                        </a:rPr>
                        <a:t> invented.</a:t>
                      </a:r>
                      <a:endParaRPr lang="en-US" dirty="0"/>
                    </a:p>
                  </a:txBody>
                  <a:tcPr/>
                </a:tc>
                <a:tc>
                  <a:txBody>
                    <a:bodyPr/>
                    <a:lstStyle/>
                    <a:p>
                      <a:endParaRPr lang="en-US" dirty="0"/>
                    </a:p>
                  </a:txBody>
                  <a:tcPr/>
                </a:tc>
              </a:tr>
            </a:tbl>
          </a:graphicData>
        </a:graphic>
      </p:graphicFrame>
      <p:pic>
        <p:nvPicPr>
          <p:cNvPr id="5" name="Picture 4" descr="Computer Storage Magnetic Tape"/>
          <p:cNvPicPr/>
          <p:nvPr/>
        </p:nvPicPr>
        <p:blipFill>
          <a:blip r:embed="rId2">
            <a:extLst>
              <a:ext uri="{28A0092B-C50C-407E-A947-70E740481C1C}">
                <a14:useLocalDpi xmlns:a14="http://schemas.microsoft.com/office/drawing/2010/main" val="0"/>
              </a:ext>
            </a:extLst>
          </a:blip>
          <a:srcRect/>
          <a:stretch>
            <a:fillRect/>
          </a:stretch>
        </p:blipFill>
        <p:spPr bwMode="auto">
          <a:xfrm>
            <a:off x="8974182" y="1580607"/>
            <a:ext cx="2207624" cy="1214846"/>
          </a:xfrm>
          <a:prstGeom prst="rect">
            <a:avLst/>
          </a:prstGeom>
          <a:noFill/>
          <a:ln>
            <a:noFill/>
          </a:ln>
        </p:spPr>
      </p:pic>
      <p:pic>
        <p:nvPicPr>
          <p:cNvPr id="6" name="Picture 5" descr="Magnetic Drum Computer Storage"/>
          <p:cNvPicPr/>
          <p:nvPr/>
        </p:nvPicPr>
        <p:blipFill>
          <a:blip r:embed="rId3">
            <a:extLst>
              <a:ext uri="{28A0092B-C50C-407E-A947-70E740481C1C}">
                <a14:useLocalDpi xmlns:a14="http://schemas.microsoft.com/office/drawing/2010/main" val="0"/>
              </a:ext>
            </a:extLst>
          </a:blip>
          <a:srcRect/>
          <a:stretch>
            <a:fillRect/>
          </a:stretch>
        </p:blipFill>
        <p:spPr bwMode="auto">
          <a:xfrm>
            <a:off x="9017317" y="2802527"/>
            <a:ext cx="2164489" cy="1246959"/>
          </a:xfrm>
          <a:prstGeom prst="rect">
            <a:avLst/>
          </a:prstGeom>
          <a:noFill/>
          <a:ln>
            <a:noFill/>
          </a:ln>
        </p:spPr>
      </p:pic>
      <p:pic>
        <p:nvPicPr>
          <p:cNvPr id="7" name="Picture 6" descr="Computer Storage Williams Tube"/>
          <p:cNvPicPr/>
          <p:nvPr/>
        </p:nvPicPr>
        <p:blipFill>
          <a:blip r:embed="rId4">
            <a:extLst>
              <a:ext uri="{28A0092B-C50C-407E-A947-70E740481C1C}">
                <a14:useLocalDpi xmlns:a14="http://schemas.microsoft.com/office/drawing/2010/main" val="0"/>
              </a:ext>
            </a:extLst>
          </a:blip>
          <a:srcRect/>
          <a:stretch>
            <a:fillRect/>
          </a:stretch>
        </p:blipFill>
        <p:spPr bwMode="auto">
          <a:xfrm>
            <a:off x="9043443" y="4043497"/>
            <a:ext cx="2125300" cy="1207771"/>
          </a:xfrm>
          <a:prstGeom prst="rect">
            <a:avLst/>
          </a:prstGeom>
          <a:noFill/>
          <a:ln>
            <a:noFill/>
          </a:ln>
        </p:spPr>
      </p:pic>
      <p:pic>
        <p:nvPicPr>
          <p:cNvPr id="8" name="Picture 7" descr="Computer Storage Magnetic Core"/>
          <p:cNvPicPr/>
          <p:nvPr/>
        </p:nvPicPr>
        <p:blipFill>
          <a:blip r:embed="rId5">
            <a:extLst>
              <a:ext uri="{28A0092B-C50C-407E-A947-70E740481C1C}">
                <a14:useLocalDpi xmlns:a14="http://schemas.microsoft.com/office/drawing/2010/main" val="0"/>
              </a:ext>
            </a:extLst>
          </a:blip>
          <a:srcRect/>
          <a:stretch>
            <a:fillRect/>
          </a:stretch>
        </p:blipFill>
        <p:spPr bwMode="auto">
          <a:xfrm>
            <a:off x="9017317" y="5284470"/>
            <a:ext cx="2164489" cy="1194707"/>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32081193"/>
              </p:ext>
            </p:extLst>
          </p:nvPr>
        </p:nvGraphicFramePr>
        <p:xfrm>
          <a:off x="875213" y="352697"/>
          <a:ext cx="10646226" cy="5729369"/>
        </p:xfrm>
        <a:graphic>
          <a:graphicData uri="http://schemas.openxmlformats.org/drawingml/2006/table">
            <a:tbl>
              <a:tblPr firstRow="1" bandRow="1">
                <a:tableStyleId>{5C22544A-7EE6-4342-B048-85BDC9FD1C3A}</a:tableStyleId>
              </a:tblPr>
              <a:tblGrid>
                <a:gridCol w="1451757"/>
                <a:gridCol w="7219555"/>
                <a:gridCol w="1974914"/>
              </a:tblGrid>
              <a:tr h="1248809">
                <a:tc>
                  <a:txBody>
                    <a:bodyPr/>
                    <a:lstStyle/>
                    <a:p>
                      <a:endParaRPr lang="en-US" dirty="0" smtClean="0">
                        <a:solidFill>
                          <a:schemeClr val="bg2">
                            <a:lumMod val="50000"/>
                          </a:schemeClr>
                        </a:solidFill>
                      </a:endParaRPr>
                    </a:p>
                    <a:p>
                      <a:pPr algn="ctr"/>
                      <a:r>
                        <a:rPr lang="en-US" sz="2000" b="1" kern="1200" dirty="0" smtClean="0">
                          <a:solidFill>
                            <a:schemeClr val="bg2">
                              <a:lumMod val="50000"/>
                            </a:schemeClr>
                          </a:solidFill>
                          <a:latin typeface="Arial" panose="020B0604020202020204" pitchFamily="34" charset="0"/>
                          <a:ea typeface="+mn-ea"/>
                          <a:cs typeface="Arial" panose="020B0604020202020204" pitchFamily="34" charset="0"/>
                        </a:rPr>
                        <a:t>1960s</a:t>
                      </a:r>
                      <a:endParaRPr lang="en-US" dirty="0" smtClean="0">
                        <a:solidFill>
                          <a:schemeClr val="bg2">
                            <a:lumMod val="50000"/>
                          </a:schemeClr>
                        </a:solidFill>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u="sng" kern="1200" dirty="0" smtClean="0">
                          <a:solidFill>
                            <a:schemeClr val="lt1"/>
                          </a:solidFill>
                          <a:effectLst/>
                          <a:latin typeface="+mn-lt"/>
                          <a:ea typeface="+mn-ea"/>
                          <a:cs typeface="+mn-cs"/>
                        </a:rPr>
                        <a:t>1963 Music Tape</a:t>
                      </a:r>
                      <a:endParaRPr lang="en-US" sz="2800" b="1" u="sng" kern="1200" dirty="0" smtClean="0">
                        <a:solidFill>
                          <a:schemeClr val="lt1"/>
                        </a:solidFill>
                        <a:latin typeface="+mn-lt"/>
                        <a:ea typeface="+mn-ea"/>
                        <a:cs typeface="+mn-cs"/>
                      </a:endParaRPr>
                    </a:p>
                    <a:p>
                      <a:r>
                        <a:rPr lang="en-US" sz="2400" b="1" kern="1200" dirty="0" smtClean="0">
                          <a:solidFill>
                            <a:schemeClr val="lt1"/>
                          </a:solidFill>
                          <a:latin typeface="+mn-lt"/>
                          <a:ea typeface="+mn-ea"/>
                          <a:cs typeface="+mn-cs"/>
                        </a:rPr>
                        <a:t>Philips introduced the compact audio cassette in 1963.</a:t>
                      </a:r>
                      <a:endParaRPr lang="en-US" dirty="0"/>
                    </a:p>
                  </a:txBody>
                  <a:tcPr/>
                </a:tc>
                <a:tc>
                  <a:txBody>
                    <a:bodyPr/>
                    <a:lstStyle/>
                    <a:p>
                      <a:endParaRPr lang="en-US" dirty="0"/>
                    </a:p>
                  </a:txBody>
                  <a:tcPr/>
                </a:tc>
              </a:tr>
              <a:tr h="1248809">
                <a:tc>
                  <a:txBody>
                    <a:bodyPr/>
                    <a:lstStyle/>
                    <a:p>
                      <a:pPr algn="ctr"/>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algn="ctr"/>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algn="ctr"/>
                      <a:r>
                        <a:rPr lang="en-US" sz="2000" b="1" kern="1200" dirty="0" smtClean="0">
                          <a:solidFill>
                            <a:schemeClr val="bg2">
                              <a:lumMod val="50000"/>
                            </a:schemeClr>
                          </a:solidFill>
                          <a:latin typeface="Arial" panose="020B0604020202020204" pitchFamily="34" charset="0"/>
                          <a:ea typeface="+mn-ea"/>
                          <a:cs typeface="Arial" panose="020B0604020202020204" pitchFamily="34" charset="0"/>
                        </a:rPr>
                        <a:t>1970s</a:t>
                      </a:r>
                      <a:endParaRPr lang="en-US" sz="2000" b="1" kern="1200" dirty="0">
                        <a:solidFill>
                          <a:schemeClr val="bg2">
                            <a:lumMod val="50000"/>
                          </a:schemeClr>
                        </a:solidFill>
                        <a:latin typeface="Arial" panose="020B0604020202020204" pitchFamily="34" charset="0"/>
                        <a:ea typeface="+mn-ea"/>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u="sng" kern="1200" dirty="0" smtClean="0">
                          <a:solidFill>
                            <a:schemeClr val="dk1"/>
                          </a:solidFill>
                          <a:effectLst/>
                          <a:latin typeface="+mn-lt"/>
                          <a:ea typeface="+mn-ea"/>
                          <a:cs typeface="+mn-cs"/>
                        </a:rPr>
                        <a:t>1975 5.25" Floppy</a:t>
                      </a:r>
                    </a:p>
                    <a:p>
                      <a:r>
                        <a:rPr lang="en-US" sz="2400" dirty="0" smtClean="0"/>
                        <a:t>In 1970s different types of floppy</a:t>
                      </a:r>
                      <a:r>
                        <a:rPr lang="en-US" sz="2400" baseline="0" dirty="0" smtClean="0"/>
                        <a:t> disks invented such as, 8” inch,5.25”inch.</a:t>
                      </a:r>
                      <a:r>
                        <a:rPr lang="en-US" sz="2400" kern="1200" dirty="0" smtClean="0">
                          <a:solidFill>
                            <a:schemeClr val="dk1"/>
                          </a:solidFill>
                          <a:latin typeface="+mn-lt"/>
                          <a:ea typeface="+mn-ea"/>
                          <a:cs typeface="+mn-cs"/>
                        </a:rPr>
                        <a:t>The 5.25-inch floppy disk had a storage capacity of 110 kilobytes.</a:t>
                      </a:r>
                      <a:endParaRPr lang="en-US" sz="2400" dirty="0"/>
                    </a:p>
                  </a:txBody>
                  <a:tcPr/>
                </a:tc>
                <a:tc>
                  <a:txBody>
                    <a:bodyPr/>
                    <a:lstStyle/>
                    <a:p>
                      <a:endParaRPr lang="en-US" dirty="0"/>
                    </a:p>
                  </a:txBody>
                  <a:tcPr/>
                </a:tc>
              </a:tr>
              <a:tr h="1248809">
                <a:tc>
                  <a:txBody>
                    <a:bodyPr/>
                    <a:lstStyle/>
                    <a:p>
                      <a:pPr algn="ctr"/>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algn="ctr"/>
                      <a:r>
                        <a:rPr lang="en-US" sz="2000" b="1" kern="1200" dirty="0" smtClean="0">
                          <a:solidFill>
                            <a:schemeClr val="bg2">
                              <a:lumMod val="50000"/>
                            </a:schemeClr>
                          </a:solidFill>
                          <a:latin typeface="Arial" panose="020B0604020202020204" pitchFamily="34" charset="0"/>
                          <a:ea typeface="+mn-ea"/>
                          <a:cs typeface="Arial" panose="020B0604020202020204" pitchFamily="34" charset="0"/>
                        </a:rPr>
                        <a:t>1980s</a:t>
                      </a:r>
                      <a:endParaRPr lang="en-US" sz="2000" b="1" kern="1200" dirty="0">
                        <a:solidFill>
                          <a:schemeClr val="bg2">
                            <a:lumMod val="50000"/>
                          </a:schemeClr>
                        </a:solidFill>
                        <a:latin typeface="Arial" panose="020B0604020202020204" pitchFamily="34" charset="0"/>
                        <a:ea typeface="+mn-ea"/>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u="sng" kern="1200" dirty="0" smtClean="0">
                          <a:solidFill>
                            <a:schemeClr val="dk1"/>
                          </a:solidFill>
                          <a:effectLst/>
                          <a:latin typeface="+mn-lt"/>
                          <a:ea typeface="+mn-ea"/>
                          <a:cs typeface="+mn-cs"/>
                        </a:rPr>
                        <a:t>1980 CD</a:t>
                      </a:r>
                    </a:p>
                    <a:p>
                      <a:r>
                        <a:rPr lang="en-US" sz="2400" kern="1200" dirty="0" smtClean="0">
                          <a:solidFill>
                            <a:schemeClr val="dk1"/>
                          </a:solidFill>
                          <a:latin typeface="+mn-lt"/>
                          <a:ea typeface="+mn-ea"/>
                          <a:cs typeface="+mn-cs"/>
                        </a:rPr>
                        <a:t>In 1980, </a:t>
                      </a:r>
                      <a:r>
                        <a:rPr lang="en-US" sz="2400" kern="1200" dirty="0" err="1" smtClean="0">
                          <a:solidFill>
                            <a:schemeClr val="dk1"/>
                          </a:solidFill>
                          <a:latin typeface="+mn-lt"/>
                          <a:ea typeface="+mn-ea"/>
                          <a:cs typeface="+mn-cs"/>
                        </a:rPr>
                        <a:t>Russel</a:t>
                      </a:r>
                      <a:r>
                        <a:rPr lang="en-US" sz="2400" kern="1200" dirty="0" smtClean="0">
                          <a:solidFill>
                            <a:schemeClr val="dk1"/>
                          </a:solidFill>
                          <a:latin typeface="+mn-lt"/>
                          <a:ea typeface="+mn-ea"/>
                          <a:cs typeface="+mn-cs"/>
                        </a:rPr>
                        <a:t>  develop first the compact disc.</a:t>
                      </a:r>
                      <a:endParaRPr lang="en-US" dirty="0"/>
                    </a:p>
                  </a:txBody>
                  <a:tcPr/>
                </a:tc>
                <a:tc>
                  <a:txBody>
                    <a:bodyPr/>
                    <a:lstStyle/>
                    <a:p>
                      <a:endParaRPr lang="en-US" dirty="0"/>
                    </a:p>
                  </a:txBody>
                  <a:tcPr/>
                </a:tc>
              </a:tr>
              <a:tr h="1248809">
                <a:tc>
                  <a:txBody>
                    <a:bodyPr/>
                    <a:lstStyle/>
                    <a:p>
                      <a:endParaRPr lang="en-US" sz="2000" b="1" kern="1200" dirty="0">
                        <a:solidFill>
                          <a:schemeClr val="bg2">
                            <a:lumMod val="50000"/>
                          </a:schemeClr>
                        </a:solidFill>
                        <a:latin typeface="Arial" panose="020B0604020202020204" pitchFamily="34" charset="0"/>
                        <a:ea typeface="+mn-ea"/>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u="sng" kern="1200" dirty="0" smtClean="0">
                          <a:solidFill>
                            <a:schemeClr val="dk1"/>
                          </a:solidFill>
                          <a:effectLst/>
                          <a:latin typeface="+mn-lt"/>
                          <a:ea typeface="+mn-ea"/>
                          <a:cs typeface="+mn-cs"/>
                        </a:rPr>
                        <a:t>1989 DDS</a:t>
                      </a:r>
                    </a:p>
                    <a:p>
                      <a:r>
                        <a:rPr lang="en-US" sz="2400" kern="1200" dirty="0" smtClean="0">
                          <a:solidFill>
                            <a:schemeClr val="dk1"/>
                          </a:solidFill>
                          <a:latin typeface="+mn-lt"/>
                          <a:ea typeface="+mn-ea"/>
                          <a:cs typeface="+mn-cs"/>
                        </a:rPr>
                        <a:t>In 1989, Sony and Hewlett Packard introduced the Digital Data Storage (DDS) format to store and back up computer data on magnetic tape. </a:t>
                      </a:r>
                      <a:endParaRPr lang="en-US" sz="2400" dirty="0"/>
                    </a:p>
                  </a:txBody>
                  <a:tcPr/>
                </a:tc>
                <a:tc>
                  <a:txBody>
                    <a:bodyPr/>
                    <a:lstStyle/>
                    <a:p>
                      <a:endParaRPr lang="en-US" dirty="0"/>
                    </a:p>
                  </a:txBody>
                  <a:tcPr/>
                </a:tc>
              </a:tr>
            </a:tbl>
          </a:graphicData>
        </a:graphic>
      </p:graphicFrame>
      <p:pic>
        <p:nvPicPr>
          <p:cNvPr id="3" name="Picture 2" descr="Music Tape"/>
          <p:cNvPicPr/>
          <p:nvPr/>
        </p:nvPicPr>
        <p:blipFill>
          <a:blip r:embed="rId2">
            <a:extLst>
              <a:ext uri="{28A0092B-C50C-407E-A947-70E740481C1C}">
                <a14:useLocalDpi xmlns:a14="http://schemas.microsoft.com/office/drawing/2010/main" val="0"/>
              </a:ext>
            </a:extLst>
          </a:blip>
          <a:srcRect/>
          <a:stretch>
            <a:fillRect/>
          </a:stretch>
        </p:blipFill>
        <p:spPr bwMode="auto">
          <a:xfrm>
            <a:off x="9565957" y="372836"/>
            <a:ext cx="1942420" cy="1233895"/>
          </a:xfrm>
          <a:prstGeom prst="rect">
            <a:avLst/>
          </a:prstGeom>
          <a:noFill/>
          <a:ln>
            <a:noFill/>
          </a:ln>
        </p:spPr>
      </p:pic>
      <p:pic>
        <p:nvPicPr>
          <p:cNvPr id="5" name="Picture 4" descr="5 Inch Floppy Computer Storage"/>
          <p:cNvPicPr/>
          <p:nvPr/>
        </p:nvPicPr>
        <p:blipFill>
          <a:blip r:embed="rId3">
            <a:extLst>
              <a:ext uri="{28A0092B-C50C-407E-A947-70E740481C1C}">
                <a14:useLocalDpi xmlns:a14="http://schemas.microsoft.com/office/drawing/2010/main" val="0"/>
              </a:ext>
            </a:extLst>
          </a:blip>
          <a:srcRect/>
          <a:stretch>
            <a:fillRect/>
          </a:stretch>
        </p:blipFill>
        <p:spPr bwMode="auto">
          <a:xfrm>
            <a:off x="9552894" y="1609659"/>
            <a:ext cx="1955483" cy="1610320"/>
          </a:xfrm>
          <a:prstGeom prst="rect">
            <a:avLst/>
          </a:prstGeom>
          <a:noFill/>
          <a:ln>
            <a:noFill/>
          </a:ln>
        </p:spPr>
      </p:pic>
      <p:pic>
        <p:nvPicPr>
          <p:cNvPr id="6" name="Picture 5" descr="1980 CD"/>
          <p:cNvPicPr/>
          <p:nvPr/>
        </p:nvPicPr>
        <p:blipFill>
          <a:blip r:embed="rId4">
            <a:extLst>
              <a:ext uri="{28A0092B-C50C-407E-A947-70E740481C1C}">
                <a14:useLocalDpi xmlns:a14="http://schemas.microsoft.com/office/drawing/2010/main" val="0"/>
              </a:ext>
            </a:extLst>
          </a:blip>
          <a:srcRect/>
          <a:stretch>
            <a:fillRect/>
          </a:stretch>
        </p:blipFill>
        <p:spPr bwMode="auto">
          <a:xfrm>
            <a:off x="9543436" y="3212458"/>
            <a:ext cx="1946366" cy="1257253"/>
          </a:xfrm>
          <a:prstGeom prst="rect">
            <a:avLst/>
          </a:prstGeom>
          <a:noFill/>
          <a:ln>
            <a:noFill/>
          </a:ln>
        </p:spPr>
      </p:pic>
      <p:pic>
        <p:nvPicPr>
          <p:cNvPr id="7" name="Picture 6" descr="1989 DDS Computer Storage"/>
          <p:cNvPicPr/>
          <p:nvPr/>
        </p:nvPicPr>
        <p:blipFill>
          <a:blip r:embed="rId5">
            <a:extLst>
              <a:ext uri="{28A0092B-C50C-407E-A947-70E740481C1C}">
                <a14:useLocalDpi xmlns:a14="http://schemas.microsoft.com/office/drawing/2010/main" val="0"/>
              </a:ext>
            </a:extLst>
          </a:blip>
          <a:srcRect/>
          <a:stretch>
            <a:fillRect/>
          </a:stretch>
        </p:blipFill>
        <p:spPr bwMode="auto">
          <a:xfrm>
            <a:off x="9579019" y="4469711"/>
            <a:ext cx="1916295" cy="1605727"/>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772286625"/>
              </p:ext>
            </p:extLst>
          </p:nvPr>
        </p:nvGraphicFramePr>
        <p:xfrm>
          <a:off x="535577" y="300446"/>
          <a:ext cx="11168742" cy="6100354"/>
        </p:xfrm>
        <a:graphic>
          <a:graphicData uri="http://schemas.openxmlformats.org/drawingml/2006/table">
            <a:tbl>
              <a:tblPr firstRow="1" bandRow="1">
                <a:tableStyleId>{5C22544A-7EE6-4342-B048-85BDC9FD1C3A}</a:tableStyleId>
              </a:tblPr>
              <a:tblGrid>
                <a:gridCol w="1567543"/>
                <a:gridCol w="6635931"/>
                <a:gridCol w="2965268"/>
              </a:tblGrid>
              <a:tr h="3050177">
                <a:tc>
                  <a:txBody>
                    <a:bodyPr/>
                    <a:lstStyle/>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r>
                        <a:rPr lang="en-US" sz="2000" b="1" kern="1200" dirty="0" smtClean="0">
                          <a:solidFill>
                            <a:schemeClr val="bg2">
                              <a:lumMod val="50000"/>
                            </a:schemeClr>
                          </a:solidFill>
                          <a:latin typeface="Arial" panose="020B0604020202020204" pitchFamily="34" charset="0"/>
                          <a:ea typeface="+mn-ea"/>
                          <a:cs typeface="Arial" panose="020B0604020202020204" pitchFamily="34" charset="0"/>
                        </a:rPr>
                        <a:t>1990s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In</a:t>
                      </a:r>
                      <a:r>
                        <a:rPr lang="en-US" sz="2400" baseline="0" dirty="0" smtClean="0"/>
                        <a:t> 1990s different types of  </a:t>
                      </a:r>
                      <a:r>
                        <a:rPr lang="en-US" sz="2400" b="1" kern="1200" dirty="0" smtClean="0">
                          <a:solidFill>
                            <a:schemeClr val="lt1"/>
                          </a:solidFill>
                          <a:latin typeface="+mn-lt"/>
                          <a:ea typeface="+mn-ea"/>
                          <a:cs typeface="+mn-cs"/>
                        </a:rPr>
                        <a:t>Magneto-Optical disc, Mini Disc, Compact Flash, Zip drives, DVD, Smart Media, Multimedia Card</a:t>
                      </a:r>
                      <a:r>
                        <a:rPr lang="en-US" sz="2400" b="1" kern="1200" baseline="0" dirty="0" smtClean="0">
                          <a:solidFill>
                            <a:schemeClr val="lt1"/>
                          </a:solidFill>
                          <a:latin typeface="+mn-lt"/>
                          <a:ea typeface="+mn-ea"/>
                          <a:cs typeface="+mn-cs"/>
                        </a:rPr>
                        <a:t> was develop.</a:t>
                      </a:r>
                      <a:endParaRPr lang="en-US" sz="1800" b="1" kern="1200" dirty="0" smtClean="0">
                        <a:solidFill>
                          <a:schemeClr val="lt1"/>
                        </a:solidFill>
                        <a:latin typeface="+mn-lt"/>
                        <a:ea typeface="+mn-ea"/>
                        <a:cs typeface="+mn-cs"/>
                      </a:endParaRPr>
                    </a:p>
                    <a:p>
                      <a:r>
                        <a:rPr lang="en-US" sz="1800" b="1" kern="1200" dirty="0" smtClean="0">
                          <a:solidFill>
                            <a:schemeClr val="lt1"/>
                          </a:solidFill>
                          <a:latin typeface="+mn-lt"/>
                          <a:ea typeface="+mn-ea"/>
                          <a:cs typeface="+mn-cs"/>
                        </a:rPr>
                        <a:t> </a:t>
                      </a:r>
                      <a:endParaRPr lang="en-US" dirty="0"/>
                    </a:p>
                  </a:txBody>
                  <a:tcPr/>
                </a:tc>
                <a:tc>
                  <a:txBody>
                    <a:bodyPr/>
                    <a:lstStyle/>
                    <a:p>
                      <a:endParaRPr lang="en-US" dirty="0"/>
                    </a:p>
                  </a:txBody>
                  <a:tcPr/>
                </a:tc>
              </a:tr>
              <a:tr h="3050177">
                <a:tc>
                  <a:txBody>
                    <a:bodyPr/>
                    <a:lstStyle/>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endParaRPr lang="en-US" sz="2000" b="1" kern="1200" dirty="0" smtClean="0">
                        <a:solidFill>
                          <a:schemeClr val="bg2">
                            <a:lumMod val="50000"/>
                          </a:schemeClr>
                        </a:solidFill>
                        <a:latin typeface="Arial" panose="020B0604020202020204" pitchFamily="34" charset="0"/>
                        <a:ea typeface="+mn-ea"/>
                        <a:cs typeface="Arial" panose="020B0604020202020204" pitchFamily="34" charset="0"/>
                      </a:endParaRPr>
                    </a:p>
                    <a:p>
                      <a:pPr marL="0" algn="ctr" defTabSz="914400" rtl="0" eaLnBrk="1" latinLnBrk="0" hangingPunct="1"/>
                      <a:r>
                        <a:rPr lang="en-US" sz="2000" b="1" kern="1200" dirty="0" smtClean="0">
                          <a:solidFill>
                            <a:schemeClr val="bg2">
                              <a:lumMod val="50000"/>
                            </a:schemeClr>
                          </a:solidFill>
                          <a:latin typeface="Arial" panose="020B0604020202020204" pitchFamily="34" charset="0"/>
                          <a:ea typeface="+mn-ea"/>
                          <a:cs typeface="Arial" panose="020B0604020202020204" pitchFamily="34" charset="0"/>
                        </a:rPr>
                        <a:t>2000s</a:t>
                      </a:r>
                      <a:endParaRPr lang="en-US" sz="2000" b="1" kern="1200" dirty="0">
                        <a:solidFill>
                          <a:schemeClr val="bg2">
                            <a:lumMod val="50000"/>
                          </a:schemeClr>
                        </a:solidFill>
                        <a:latin typeface="Arial" panose="020B0604020202020204" pitchFamily="34" charset="0"/>
                        <a:ea typeface="+mn-ea"/>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In</a:t>
                      </a:r>
                      <a:r>
                        <a:rPr lang="en-US" sz="2400" baseline="0" dirty="0" smtClean="0"/>
                        <a:t> 2000s </a:t>
                      </a:r>
                      <a:r>
                        <a:rPr lang="en-US" sz="2400" kern="1200" dirty="0" smtClean="0">
                          <a:solidFill>
                            <a:schemeClr val="dk1"/>
                          </a:solidFill>
                          <a:latin typeface="+mn-lt"/>
                          <a:ea typeface="+mn-ea"/>
                          <a:cs typeface="+mn-cs"/>
                        </a:rPr>
                        <a:t> Secure Digital (SD) flash, </a:t>
                      </a:r>
                      <a:r>
                        <a:rPr lang="en-US" sz="2400" kern="1200" dirty="0" err="1" smtClean="0">
                          <a:solidFill>
                            <a:schemeClr val="bg1"/>
                          </a:solidFill>
                          <a:latin typeface="+mn-lt"/>
                          <a:ea typeface="+mn-ea"/>
                          <a:cs typeface="+mn-cs"/>
                        </a:rPr>
                        <a:t>Blu</a:t>
                      </a:r>
                      <a:r>
                        <a:rPr lang="en-US" sz="2400" kern="1200" dirty="0" smtClean="0">
                          <a:solidFill>
                            <a:schemeClr val="bg1"/>
                          </a:solidFill>
                          <a:latin typeface="+mn-lt"/>
                          <a:ea typeface="+mn-ea"/>
                          <a:cs typeface="+mn-cs"/>
                        </a:rPr>
                        <a:t>-Ray</a:t>
                      </a:r>
                      <a:r>
                        <a:rPr lang="en-US" sz="2400" kern="1200" dirty="0" smtClean="0">
                          <a:solidFill>
                            <a:srgbClr val="FF0000"/>
                          </a:solidFill>
                          <a:latin typeface="+mn-lt"/>
                          <a:ea typeface="+mn-ea"/>
                          <a:cs typeface="+mn-cs"/>
                        </a:rPr>
                        <a:t>( </a:t>
                      </a:r>
                      <a:r>
                        <a:rPr lang="en-US" sz="2400" kern="1200" dirty="0" err="1" smtClean="0">
                          <a:solidFill>
                            <a:srgbClr val="FF0000"/>
                          </a:solidFill>
                          <a:latin typeface="+mn-lt"/>
                          <a:ea typeface="+mn-ea"/>
                          <a:cs typeface="+mn-cs"/>
                        </a:rPr>
                        <a:t>Blu</a:t>
                      </a:r>
                      <a:r>
                        <a:rPr lang="en-US" sz="2400" kern="1200" dirty="0" smtClean="0">
                          <a:solidFill>
                            <a:srgbClr val="FF0000"/>
                          </a:solidFill>
                          <a:latin typeface="+mn-lt"/>
                          <a:ea typeface="+mn-ea"/>
                          <a:cs typeface="+mn-cs"/>
                        </a:rPr>
                        <a:t>-Ray is the next generation of optical disc format used to store high definition video (HD) and high density storage</a:t>
                      </a:r>
                      <a:r>
                        <a:rPr lang="en-US" sz="2400" kern="1200" dirty="0" smtClean="0">
                          <a:solidFill>
                            <a:schemeClr val="dk1"/>
                          </a:solidFill>
                          <a:latin typeface="+mn-lt"/>
                          <a:ea typeface="+mn-ea"/>
                          <a:cs typeface="+mn-cs"/>
                        </a:rPr>
                        <a:t>.),</a:t>
                      </a:r>
                      <a:r>
                        <a:rPr lang="en-US" sz="2400" b="1" kern="1200" dirty="0" smtClean="0">
                          <a:solidFill>
                            <a:schemeClr val="dk1"/>
                          </a:solidFill>
                          <a:latin typeface="+mn-lt"/>
                          <a:ea typeface="+mn-ea"/>
                          <a:cs typeface="+mn-cs"/>
                        </a:rPr>
                        <a:t> </a:t>
                      </a:r>
                      <a:r>
                        <a:rPr lang="en-US" sz="2400" kern="1200" dirty="0" smtClean="0">
                          <a:solidFill>
                            <a:schemeClr val="dk1"/>
                          </a:solidFill>
                          <a:latin typeface="+mn-lt"/>
                          <a:ea typeface="+mn-ea"/>
                          <a:cs typeface="+mn-cs"/>
                        </a:rPr>
                        <a:t>HD-DVD was develop.</a:t>
                      </a:r>
                    </a:p>
                    <a:p>
                      <a:endParaRPr lang="en-US" dirty="0"/>
                    </a:p>
                  </a:txBody>
                  <a:tcPr/>
                </a:tc>
                <a:tc>
                  <a:txBody>
                    <a:bodyPr/>
                    <a:lstStyle/>
                    <a:p>
                      <a:endParaRPr lang="en-US" dirty="0"/>
                    </a:p>
                  </a:txBody>
                  <a:tcPr/>
                </a:tc>
              </a:tr>
            </a:tbl>
          </a:graphicData>
        </a:graphic>
      </p:graphicFrame>
      <p:pic>
        <p:nvPicPr>
          <p:cNvPr id="3" name="Picture 2" descr="computer storage microdrive"/>
          <p:cNvPicPr/>
          <p:nvPr/>
        </p:nvPicPr>
        <p:blipFill>
          <a:blip r:embed="rId2">
            <a:extLst>
              <a:ext uri="{28A0092B-C50C-407E-A947-70E740481C1C}">
                <a14:useLocalDpi xmlns:a14="http://schemas.microsoft.com/office/drawing/2010/main" val="0"/>
              </a:ext>
            </a:extLst>
          </a:blip>
          <a:srcRect/>
          <a:stretch>
            <a:fillRect/>
          </a:stretch>
        </p:blipFill>
        <p:spPr bwMode="auto">
          <a:xfrm>
            <a:off x="3361099" y="1841863"/>
            <a:ext cx="1838325" cy="1482089"/>
          </a:xfrm>
          <a:prstGeom prst="rect">
            <a:avLst/>
          </a:prstGeom>
          <a:noFill/>
          <a:ln>
            <a:noFill/>
          </a:ln>
        </p:spPr>
      </p:pic>
      <p:pic>
        <p:nvPicPr>
          <p:cNvPr id="4" name="Picture 3" descr="multimedia card computer storage"/>
          <p:cNvPicPr/>
          <p:nvPr/>
        </p:nvPicPr>
        <p:blipFill>
          <a:blip r:embed="rId3">
            <a:extLst>
              <a:ext uri="{28A0092B-C50C-407E-A947-70E740481C1C}">
                <a14:useLocalDpi xmlns:a14="http://schemas.microsoft.com/office/drawing/2010/main" val="0"/>
              </a:ext>
            </a:extLst>
          </a:blip>
          <a:srcRect/>
          <a:stretch>
            <a:fillRect/>
          </a:stretch>
        </p:blipFill>
        <p:spPr bwMode="auto">
          <a:xfrm>
            <a:off x="5229088" y="1854926"/>
            <a:ext cx="1838325" cy="1469028"/>
          </a:xfrm>
          <a:prstGeom prst="rect">
            <a:avLst/>
          </a:prstGeom>
          <a:noFill/>
          <a:ln>
            <a:noFill/>
          </a:ln>
        </p:spPr>
      </p:pic>
      <p:pic>
        <p:nvPicPr>
          <p:cNvPr id="5" name="Picture 4" descr="Computer Storage 1990 MOD"/>
          <p:cNvPicPr/>
          <p:nvPr/>
        </p:nvPicPr>
        <p:blipFill>
          <a:blip r:embed="rId4">
            <a:extLst>
              <a:ext uri="{28A0092B-C50C-407E-A947-70E740481C1C}">
                <a14:useLocalDpi xmlns:a14="http://schemas.microsoft.com/office/drawing/2010/main" val="0"/>
              </a:ext>
            </a:extLst>
          </a:blip>
          <a:srcRect/>
          <a:stretch>
            <a:fillRect/>
          </a:stretch>
        </p:blipFill>
        <p:spPr bwMode="auto">
          <a:xfrm>
            <a:off x="8729934" y="294460"/>
            <a:ext cx="1459095" cy="1442900"/>
          </a:xfrm>
          <a:prstGeom prst="rect">
            <a:avLst/>
          </a:prstGeom>
          <a:noFill/>
          <a:ln>
            <a:noFill/>
          </a:ln>
        </p:spPr>
      </p:pic>
      <p:pic>
        <p:nvPicPr>
          <p:cNvPr id="6" name="Picture 5" descr="1992 Mini Disc"/>
          <p:cNvPicPr/>
          <p:nvPr/>
        </p:nvPicPr>
        <p:blipFill>
          <a:blip r:embed="rId5">
            <a:extLst>
              <a:ext uri="{28A0092B-C50C-407E-A947-70E740481C1C}">
                <a14:useLocalDpi xmlns:a14="http://schemas.microsoft.com/office/drawing/2010/main" val="0"/>
              </a:ext>
            </a:extLst>
          </a:blip>
          <a:srcRect/>
          <a:stretch>
            <a:fillRect/>
          </a:stretch>
        </p:blipFill>
        <p:spPr bwMode="auto">
          <a:xfrm>
            <a:off x="10188622" y="329292"/>
            <a:ext cx="1489572" cy="1408068"/>
          </a:xfrm>
          <a:prstGeom prst="rect">
            <a:avLst/>
          </a:prstGeom>
          <a:noFill/>
          <a:ln>
            <a:noFill/>
          </a:ln>
        </p:spPr>
      </p:pic>
      <p:pic>
        <p:nvPicPr>
          <p:cNvPr id="7" name="Picture 6" descr="CompactFlash computer storage"/>
          <p:cNvPicPr/>
          <p:nvPr/>
        </p:nvPicPr>
        <p:blipFill>
          <a:blip r:embed="rId6">
            <a:extLst>
              <a:ext uri="{28A0092B-C50C-407E-A947-70E740481C1C}">
                <a14:useLocalDpi xmlns:a14="http://schemas.microsoft.com/office/drawing/2010/main" val="0"/>
              </a:ext>
            </a:extLst>
          </a:blip>
          <a:srcRect/>
          <a:stretch>
            <a:fillRect/>
          </a:stretch>
        </p:blipFill>
        <p:spPr bwMode="auto">
          <a:xfrm>
            <a:off x="8760416" y="1789611"/>
            <a:ext cx="1428613" cy="1551759"/>
          </a:xfrm>
          <a:prstGeom prst="rect">
            <a:avLst/>
          </a:prstGeom>
          <a:noFill/>
          <a:ln>
            <a:noFill/>
          </a:ln>
        </p:spPr>
      </p:pic>
      <p:pic>
        <p:nvPicPr>
          <p:cNvPr id="8" name="Picture 7" descr="computer storage Zip"/>
          <p:cNvPicPr/>
          <p:nvPr/>
        </p:nvPicPr>
        <p:blipFill>
          <a:blip r:embed="rId7">
            <a:extLst>
              <a:ext uri="{28A0092B-C50C-407E-A947-70E740481C1C}">
                <a14:useLocalDpi xmlns:a14="http://schemas.microsoft.com/office/drawing/2010/main" val="0"/>
              </a:ext>
            </a:extLst>
          </a:blip>
          <a:srcRect/>
          <a:stretch>
            <a:fillRect/>
          </a:stretch>
        </p:blipFill>
        <p:spPr bwMode="auto">
          <a:xfrm>
            <a:off x="10192974" y="1770561"/>
            <a:ext cx="1498283" cy="1573530"/>
          </a:xfrm>
          <a:prstGeom prst="rect">
            <a:avLst/>
          </a:prstGeom>
          <a:noFill/>
          <a:ln>
            <a:noFill/>
          </a:ln>
        </p:spPr>
      </p:pic>
      <p:pic>
        <p:nvPicPr>
          <p:cNvPr id="9" name="Picture 8" descr="1995 DVD"/>
          <p:cNvPicPr/>
          <p:nvPr/>
        </p:nvPicPr>
        <p:blipFill>
          <a:blip r:embed="rId8">
            <a:extLst>
              <a:ext uri="{28A0092B-C50C-407E-A947-70E740481C1C}">
                <a14:useLocalDpi xmlns:a14="http://schemas.microsoft.com/office/drawing/2010/main" val="0"/>
              </a:ext>
            </a:extLst>
          </a:blip>
          <a:srcRect/>
          <a:stretch>
            <a:fillRect/>
          </a:stretch>
        </p:blipFill>
        <p:spPr bwMode="auto">
          <a:xfrm>
            <a:off x="7093131" y="1815737"/>
            <a:ext cx="1628911" cy="1503861"/>
          </a:xfrm>
          <a:prstGeom prst="rect">
            <a:avLst/>
          </a:prstGeom>
          <a:noFill/>
          <a:ln>
            <a:noFill/>
          </a:ln>
        </p:spPr>
      </p:pic>
      <p:pic>
        <p:nvPicPr>
          <p:cNvPr id="10" name="Picture 9" descr="SD Card Computer Storage"/>
          <p:cNvPicPr/>
          <p:nvPr/>
        </p:nvPicPr>
        <p:blipFill>
          <a:blip r:embed="rId9">
            <a:extLst>
              <a:ext uri="{28A0092B-C50C-407E-A947-70E740481C1C}">
                <a14:useLocalDpi xmlns:a14="http://schemas.microsoft.com/office/drawing/2010/main" val="0"/>
              </a:ext>
            </a:extLst>
          </a:blip>
          <a:srcRect/>
          <a:stretch>
            <a:fillRect/>
          </a:stretch>
        </p:blipFill>
        <p:spPr bwMode="auto">
          <a:xfrm>
            <a:off x="8756060" y="3338104"/>
            <a:ext cx="1446032" cy="1409700"/>
          </a:xfrm>
          <a:prstGeom prst="rect">
            <a:avLst/>
          </a:prstGeom>
          <a:noFill/>
          <a:ln>
            <a:noFill/>
          </a:ln>
        </p:spPr>
      </p:pic>
      <p:pic>
        <p:nvPicPr>
          <p:cNvPr id="11" name="Picture 10" descr="2003 blu ray storage"/>
          <p:cNvPicPr/>
          <p:nvPr/>
        </p:nvPicPr>
        <p:blipFill>
          <a:blip r:embed="rId10">
            <a:extLst>
              <a:ext uri="{28A0092B-C50C-407E-A947-70E740481C1C}">
                <a14:useLocalDpi xmlns:a14="http://schemas.microsoft.com/office/drawing/2010/main" val="0"/>
              </a:ext>
            </a:extLst>
          </a:blip>
          <a:srcRect/>
          <a:stretch>
            <a:fillRect/>
          </a:stretch>
        </p:blipFill>
        <p:spPr bwMode="auto">
          <a:xfrm>
            <a:off x="8769124" y="4761956"/>
            <a:ext cx="1419905" cy="1409700"/>
          </a:xfrm>
          <a:prstGeom prst="rect">
            <a:avLst/>
          </a:prstGeom>
          <a:noFill/>
          <a:ln>
            <a:noFill/>
          </a:ln>
        </p:spPr>
      </p:pic>
      <p:pic>
        <p:nvPicPr>
          <p:cNvPr id="12" name="Picture 11" descr="HD DVD computer storage"/>
          <p:cNvPicPr/>
          <p:nvPr/>
        </p:nvPicPr>
        <p:blipFill>
          <a:blip r:embed="rId11">
            <a:extLst>
              <a:ext uri="{28A0092B-C50C-407E-A947-70E740481C1C}">
                <a14:useLocalDpi xmlns:a14="http://schemas.microsoft.com/office/drawing/2010/main" val="0"/>
              </a:ext>
            </a:extLst>
          </a:blip>
          <a:srcRect/>
          <a:stretch>
            <a:fillRect/>
          </a:stretch>
        </p:blipFill>
        <p:spPr bwMode="auto">
          <a:xfrm>
            <a:off x="10219100" y="3364231"/>
            <a:ext cx="1498283" cy="2775312"/>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178919985"/>
              </p:ext>
            </p:extLst>
          </p:nvPr>
        </p:nvGraphicFramePr>
        <p:xfrm>
          <a:off x="1031967" y="548641"/>
          <a:ext cx="10136778" cy="5839096"/>
        </p:xfrm>
        <a:graphic>
          <a:graphicData uri="http://schemas.openxmlformats.org/drawingml/2006/table">
            <a:tbl>
              <a:tblPr firstRow="1" bandRow="1">
                <a:tableStyleId>{5C22544A-7EE6-4342-B048-85BDC9FD1C3A}</a:tableStyleId>
              </a:tblPr>
              <a:tblGrid>
                <a:gridCol w="1567542"/>
                <a:gridCol w="6348548"/>
                <a:gridCol w="2220688"/>
              </a:tblGrid>
              <a:tr h="5839096">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algn="ctr"/>
                      <a:r>
                        <a:rPr lang="en-US" sz="2800" b="1" i="1" kern="1200" dirty="0" smtClean="0">
                          <a:solidFill>
                            <a:schemeClr val="bg2">
                              <a:lumMod val="50000"/>
                            </a:schemeClr>
                          </a:solidFill>
                          <a:latin typeface="+mn-lt"/>
                          <a:ea typeface="+mn-ea"/>
                          <a:cs typeface="+mn-cs"/>
                        </a:rPr>
                        <a:t>TODAY</a:t>
                      </a:r>
                      <a:endParaRPr lang="en-US" i="1" dirty="0">
                        <a:solidFill>
                          <a:schemeClr val="bg2">
                            <a:lumMod val="50000"/>
                          </a:schemeClr>
                        </a:solidFill>
                      </a:endParaRPr>
                    </a:p>
                  </a:txBody>
                  <a:tcPr/>
                </a:tc>
                <a:tc>
                  <a:txBody>
                    <a:bodyPr/>
                    <a:lstStyle/>
                    <a:p>
                      <a:r>
                        <a:rPr lang="en-US" sz="2800" b="1" i="1" u="sng" kern="1200" dirty="0" smtClean="0">
                          <a:solidFill>
                            <a:srgbClr val="FFFF00"/>
                          </a:solidFill>
                          <a:latin typeface="+mn-lt"/>
                          <a:ea typeface="+mn-ea"/>
                          <a:cs typeface="+mn-cs"/>
                        </a:rPr>
                        <a:t>Cloud Data Storage</a:t>
                      </a:r>
                    </a:p>
                    <a:p>
                      <a:r>
                        <a:rPr lang="en-US" sz="2400" b="1" kern="1200" dirty="0" smtClean="0">
                          <a:solidFill>
                            <a:schemeClr val="lt1"/>
                          </a:solidFill>
                          <a:latin typeface="+mn-lt"/>
                          <a:ea typeface="+mn-ea"/>
                          <a:cs typeface="+mn-cs"/>
                        </a:rPr>
                        <a:t>Improvements in internet bandwidth and the falling cost of storage capacity means it’s frequently more economical for business and individuals to outsource their data storage to the cloud, rather than buying, maintaining and replacing their own hardware. Cloud offers near-infinite scalability, and the anywhere/everywhere data access that users increasingly expect.</a:t>
                      </a:r>
                      <a:endParaRPr lang="en-US" sz="2400" dirty="0"/>
                    </a:p>
                  </a:txBody>
                  <a:tcPr/>
                </a:tc>
                <a:tc>
                  <a:txBody>
                    <a:bodyPr/>
                    <a:lstStyle/>
                    <a:p>
                      <a:endParaRPr lang="en-US" dirty="0"/>
                    </a:p>
                  </a:txBody>
                  <a:tcPr/>
                </a:tc>
              </a:tr>
            </a:tbl>
          </a:graphicData>
        </a:graphic>
      </p:graphicFrame>
      <p:pic>
        <p:nvPicPr>
          <p:cNvPr id="3" name="Picture 2" descr="cloud computing server room"/>
          <p:cNvPicPr/>
          <p:nvPr/>
        </p:nvPicPr>
        <p:blipFill>
          <a:blip r:embed="rId2">
            <a:extLst>
              <a:ext uri="{28A0092B-C50C-407E-A947-70E740481C1C}">
                <a14:useLocalDpi xmlns:a14="http://schemas.microsoft.com/office/drawing/2010/main" val="0"/>
              </a:ext>
            </a:extLst>
          </a:blip>
          <a:srcRect/>
          <a:stretch>
            <a:fillRect/>
          </a:stretch>
        </p:blipFill>
        <p:spPr bwMode="auto">
          <a:xfrm>
            <a:off x="9000310" y="587829"/>
            <a:ext cx="2116182" cy="3056709"/>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latin typeface="Aharoni" pitchFamily="2" charset="-79"/>
                <a:cs typeface="Aharoni" pitchFamily="2" charset="-79"/>
              </a:rPr>
              <a:t>Types of storage devices</a:t>
            </a:r>
          </a:p>
        </p:txBody>
      </p:sp>
      <p:sp>
        <p:nvSpPr>
          <p:cNvPr id="3" name="Content Placeholder 2"/>
          <p:cNvSpPr>
            <a:spLocks noGrp="1"/>
          </p:cNvSpPr>
          <p:nvPr>
            <p:ph idx="1"/>
          </p:nvPr>
        </p:nvSpPr>
        <p:spPr/>
        <p:txBody>
          <a:bodyPr>
            <a:normAutofit fontScale="92500" lnSpcReduction="20000"/>
          </a:bodyPr>
          <a:lstStyle/>
          <a:p>
            <a:pPr>
              <a:buNone/>
            </a:pPr>
            <a:r>
              <a:rPr lang="en-US" sz="4000" i="1" dirty="0" smtClean="0">
                <a:latin typeface="Cooper Black" pitchFamily="18" charset="0"/>
              </a:rPr>
              <a:t>There are two types of storage devices used with computers.</a:t>
            </a:r>
          </a:p>
          <a:p>
            <a:pPr>
              <a:buNone/>
            </a:pPr>
            <a:endParaRPr lang="en-US" sz="4000" i="1" dirty="0" smtClean="0">
              <a:latin typeface="Cooper Black" pitchFamily="18" charset="0"/>
            </a:endParaRPr>
          </a:p>
          <a:p>
            <a:r>
              <a:rPr lang="en-US" sz="4000" i="1" dirty="0" smtClean="0">
                <a:latin typeface="Cooper Black" pitchFamily="18" charset="0"/>
              </a:rPr>
              <a:t>Primary storage devices.</a:t>
            </a:r>
            <a:endParaRPr lang="en-US" sz="4000" i="1" dirty="0" smtClean="0">
              <a:solidFill>
                <a:schemeClr val="accent5">
                  <a:lumMod val="60000"/>
                  <a:lumOff val="40000"/>
                </a:schemeClr>
              </a:solidFill>
              <a:latin typeface="Cooper Black" pitchFamily="18" charset="0"/>
            </a:endParaRPr>
          </a:p>
          <a:p>
            <a:r>
              <a:rPr lang="en-US" sz="4000" i="1" dirty="0" smtClean="0">
                <a:latin typeface="Cooper Black" pitchFamily="18" charset="0"/>
              </a:rPr>
              <a:t>Secondary storage devices.</a:t>
            </a:r>
          </a:p>
          <a:p>
            <a:pPr>
              <a:buNone/>
            </a:pPr>
            <a:r>
              <a:rPr lang="en-US" sz="4000" i="1" dirty="0" smtClean="0">
                <a:latin typeface="Cooper Black" pitchFamily="18" charset="0"/>
              </a:rPr>
              <a:t>  </a:t>
            </a:r>
            <a:endParaRPr lang="en-US" sz="4000" i="1" dirty="0" smtClean="0">
              <a:solidFill>
                <a:schemeClr val="accent5">
                  <a:lumMod val="60000"/>
                  <a:lumOff val="40000"/>
                </a:schemeClr>
              </a:solidFill>
              <a:latin typeface="Cooper Black" pitchFamily="18" charset="0"/>
            </a:endParaRPr>
          </a:p>
          <a:p>
            <a:pPr>
              <a:buNone/>
            </a:pPr>
            <a:endParaRPr lang="en-US" sz="4000" i="1" dirty="0" smtClean="0">
              <a:latin typeface="Cooper Black" pitchFamily="18" charset="0"/>
            </a:endParaRPr>
          </a:p>
          <a:p>
            <a:pPr>
              <a:buNone/>
            </a:pPr>
            <a:r>
              <a:rPr lang="en-US" sz="4000" i="1" dirty="0" smtClean="0">
                <a:latin typeface="Cooper Black" pitchFamily="18" charset="0"/>
              </a:rPr>
              <a:t>  </a:t>
            </a:r>
            <a:endParaRPr lang="en-US" i="1" dirty="0">
              <a:latin typeface="Cooper Black" pitchFamily="18" charset="0"/>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latin typeface="Aharoni" pitchFamily="2" charset="-79"/>
                <a:cs typeface="Aharoni" pitchFamily="2" charset="-79"/>
              </a:rPr>
              <a:t>Primary storage devices</a:t>
            </a:r>
          </a:p>
        </p:txBody>
      </p:sp>
      <p:sp>
        <p:nvSpPr>
          <p:cNvPr id="3" name="Content Placeholder 2"/>
          <p:cNvSpPr>
            <a:spLocks noGrp="1"/>
          </p:cNvSpPr>
          <p:nvPr>
            <p:ph idx="1"/>
          </p:nvPr>
        </p:nvSpPr>
        <p:spPr/>
        <p:txBody>
          <a:bodyPr>
            <a:normAutofit/>
          </a:bodyPr>
          <a:lstStyle/>
          <a:p>
            <a:pPr marL="0" indent="0">
              <a:buNone/>
            </a:pPr>
            <a:r>
              <a:rPr lang="en-US" dirty="0" smtClean="0">
                <a:latin typeface="Cooper Black" pitchFamily="18" charset="0"/>
              </a:rPr>
              <a:t>A primary storage device is any storage device or component that can store nonvolatile data in computers, servers and other computing devices. It is used to store data and applications temporarily.</a:t>
            </a:r>
            <a:endParaRPr lang="en-US" sz="3200" dirty="0" smtClean="0">
              <a:solidFill>
                <a:srgbClr val="92D050"/>
              </a:solidFill>
              <a:latin typeface="Cooper Black" pitchFamily="18" charset="0"/>
            </a:endParaRPr>
          </a:p>
          <a:p>
            <a:r>
              <a:rPr lang="en-US" sz="2400" dirty="0" smtClean="0">
                <a:solidFill>
                  <a:srgbClr val="92D050"/>
                </a:solidFill>
                <a:latin typeface="Cooper Black" pitchFamily="18" charset="0"/>
              </a:rPr>
              <a:t>Random asses memory (RAM)</a:t>
            </a:r>
          </a:p>
          <a:p>
            <a:r>
              <a:rPr lang="en-US" sz="2400" dirty="0" smtClean="0">
                <a:solidFill>
                  <a:srgbClr val="FFFF00"/>
                </a:solidFill>
                <a:latin typeface="Cooper Black" pitchFamily="18" charset="0"/>
              </a:rPr>
              <a:t>Cache memory</a:t>
            </a:r>
            <a:endParaRPr lang="en-US" sz="1200" dirty="0">
              <a:solidFill>
                <a:srgbClr val="FFFF00"/>
              </a:solidFill>
              <a:latin typeface="Cooper Black" pitchFamily="18" charset="0"/>
            </a:endParaRP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latin typeface="Aharoni" pitchFamily="2" charset="-79"/>
                <a:cs typeface="Aharoni" pitchFamily="2" charset="-79"/>
              </a:rPr>
              <a:t>Secondary storage devices</a:t>
            </a:r>
            <a:endParaRPr lang="en-US" i="1" dirty="0">
              <a:latin typeface="Aharoni" pitchFamily="2" charset="-79"/>
              <a:cs typeface="Aharoni" pitchFamily="2" charset="-79"/>
            </a:endParaRPr>
          </a:p>
        </p:txBody>
      </p:sp>
      <p:sp>
        <p:nvSpPr>
          <p:cNvPr id="3" name="Content Placeholder 2"/>
          <p:cNvSpPr>
            <a:spLocks noGrp="1"/>
          </p:cNvSpPr>
          <p:nvPr>
            <p:ph idx="1"/>
          </p:nvPr>
        </p:nvSpPr>
        <p:spPr>
          <a:xfrm>
            <a:off x="636674" y="1433738"/>
            <a:ext cx="10610446" cy="4967061"/>
          </a:xfrm>
        </p:spPr>
        <p:txBody>
          <a:bodyPr/>
          <a:lstStyle/>
          <a:p>
            <a:pPr>
              <a:buNone/>
            </a:pPr>
            <a:r>
              <a:rPr lang="en-US" dirty="0" smtClean="0">
                <a:latin typeface="Cooper Black" pitchFamily="18" charset="0"/>
              </a:rPr>
              <a:t>  A secondary storage device refers to any volatile storage device that is internal or external to the computer. It can store data permanently.</a:t>
            </a:r>
          </a:p>
          <a:p>
            <a:r>
              <a:rPr lang="en-US" sz="2400" dirty="0" smtClean="0">
                <a:solidFill>
                  <a:srgbClr val="FFFF00"/>
                </a:solidFill>
                <a:latin typeface="Cooper Black" pitchFamily="18" charset="0"/>
              </a:rPr>
              <a:t>Hard disk</a:t>
            </a:r>
          </a:p>
          <a:p>
            <a:r>
              <a:rPr lang="en-US" sz="2400" dirty="0" smtClean="0">
                <a:solidFill>
                  <a:schemeClr val="tx1"/>
                </a:solidFill>
                <a:latin typeface="Cooper Black" pitchFamily="18" charset="0"/>
              </a:rPr>
              <a:t>External hard disk</a:t>
            </a:r>
          </a:p>
          <a:p>
            <a:r>
              <a:rPr lang="en-US" sz="2400" dirty="0" smtClean="0">
                <a:solidFill>
                  <a:schemeClr val="tx1"/>
                </a:solidFill>
                <a:latin typeface="Cooper Black" pitchFamily="18" charset="0"/>
              </a:rPr>
              <a:t>Flash devices</a:t>
            </a:r>
          </a:p>
          <a:p>
            <a:r>
              <a:rPr lang="en-US" sz="2400" dirty="0" smtClean="0">
                <a:solidFill>
                  <a:schemeClr val="tx1"/>
                </a:solidFill>
                <a:latin typeface="Cooper Black" pitchFamily="18" charset="0"/>
              </a:rPr>
              <a:t>SD cards</a:t>
            </a:r>
          </a:p>
          <a:p>
            <a:r>
              <a:rPr lang="en-US" sz="2400" dirty="0" smtClean="0">
                <a:solidFill>
                  <a:schemeClr val="tx1"/>
                </a:solidFill>
                <a:latin typeface="Cooper Black" pitchFamily="18" charset="0"/>
              </a:rPr>
              <a:t>CD/DVD</a:t>
            </a:r>
          </a:p>
          <a:p>
            <a:r>
              <a:rPr lang="en-US" sz="2400" dirty="0" smtClean="0">
                <a:solidFill>
                  <a:schemeClr val="tx1"/>
                </a:solidFill>
                <a:latin typeface="Cooper Black" pitchFamily="18" charset="0"/>
              </a:rPr>
              <a:t>Floppy disk</a:t>
            </a:r>
          </a:p>
          <a:p>
            <a:r>
              <a:rPr lang="en-US" sz="2400" dirty="0" smtClean="0">
                <a:solidFill>
                  <a:schemeClr val="tx1"/>
                </a:solidFill>
                <a:latin typeface="Cooper Black" pitchFamily="18" charset="0"/>
              </a:rPr>
              <a:t>Magnetic Tape</a:t>
            </a:r>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
  <TotalTime>678</TotalTime>
  <Words>1090</Words>
  <Application>Microsoft Office PowerPoint</Application>
  <PresentationFormat>Widescreen</PresentationFormat>
  <Paragraphs>162</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Aharoni</vt:lpstr>
      <vt:lpstr>Arial</vt:lpstr>
      <vt:lpstr>Cooper Black</vt:lpstr>
      <vt:lpstr>Corbel</vt:lpstr>
      <vt:lpstr>Depth</vt:lpstr>
      <vt:lpstr>Storage Devices</vt:lpstr>
      <vt:lpstr>Storage devices</vt:lpstr>
      <vt:lpstr>History</vt:lpstr>
      <vt:lpstr>PowerPoint Presentation</vt:lpstr>
      <vt:lpstr>PowerPoint Presentation</vt:lpstr>
      <vt:lpstr>PowerPoint Presentation</vt:lpstr>
      <vt:lpstr>Types of storage devices</vt:lpstr>
      <vt:lpstr>Primary storage devices</vt:lpstr>
      <vt:lpstr>Secondary storage devices</vt:lpstr>
      <vt:lpstr>Hard disk</vt:lpstr>
      <vt:lpstr>History of hard disk drives</vt:lpstr>
      <vt:lpstr>How a hard disk work?</vt:lpstr>
      <vt:lpstr>Type of  interfacing in HDD</vt:lpstr>
      <vt:lpstr>Type of  interfacing in HDD</vt:lpstr>
      <vt:lpstr>File system in HDD</vt:lpstr>
      <vt:lpstr>PowerPoint Presentation</vt:lpstr>
      <vt:lpstr>Different b/w FAT &amp; NTFS</vt:lpstr>
      <vt:lpstr>Measuring storage</vt:lpstr>
      <vt:lpstr>Functions of hard disk</vt:lpstr>
      <vt:lpstr>Prices of hard disk</vt:lpstr>
      <vt:lpstr>Prices of Internal &amp; External hard disk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MY</dc:creator>
  <cp:lastModifiedBy>Windows User</cp:lastModifiedBy>
  <cp:revision>86</cp:revision>
  <dcterms:created xsi:type="dcterms:W3CDTF">2015-09-22T16:41:35Z</dcterms:created>
  <dcterms:modified xsi:type="dcterms:W3CDTF">2020-03-27T04:21:36Z</dcterms:modified>
</cp:coreProperties>
</file>